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66" r:id="rId3"/>
    <p:sldId id="291" r:id="rId4"/>
    <p:sldId id="293" r:id="rId5"/>
    <p:sldId id="296" r:id="rId6"/>
    <p:sldId id="300" r:id="rId7"/>
    <p:sldId id="302" r:id="rId8"/>
    <p:sldId id="304" r:id="rId9"/>
    <p:sldId id="298" r:id="rId10"/>
    <p:sldId id="305" r:id="rId11"/>
    <p:sldId id="282" r:id="rId12"/>
    <p:sldId id="299" r:id="rId13"/>
    <p:sldId id="307" r:id="rId14"/>
    <p:sldId id="316" r:id="rId15"/>
    <p:sldId id="312" r:id="rId16"/>
    <p:sldId id="313" r:id="rId17"/>
    <p:sldId id="315" r:id="rId18"/>
    <p:sldId id="335" r:id="rId19"/>
    <p:sldId id="326" r:id="rId20"/>
    <p:sldId id="322" r:id="rId21"/>
    <p:sldId id="323" r:id="rId22"/>
    <p:sldId id="324" r:id="rId23"/>
    <p:sldId id="259" r:id="rId24"/>
    <p:sldId id="325" r:id="rId25"/>
    <p:sldId id="317" r:id="rId26"/>
    <p:sldId id="318" r:id="rId27"/>
    <p:sldId id="319" r:id="rId28"/>
    <p:sldId id="320" r:id="rId29"/>
    <p:sldId id="321" r:id="rId30"/>
    <p:sldId id="359" r:id="rId31"/>
    <p:sldId id="357" r:id="rId32"/>
    <p:sldId id="358" r:id="rId33"/>
    <p:sldId id="360" r:id="rId34"/>
    <p:sldId id="361" r:id="rId35"/>
    <p:sldId id="367" r:id="rId36"/>
    <p:sldId id="368" r:id="rId37"/>
    <p:sldId id="369" r:id="rId38"/>
    <p:sldId id="362" r:id="rId39"/>
    <p:sldId id="363" r:id="rId40"/>
    <p:sldId id="364" r:id="rId41"/>
    <p:sldId id="370" r:id="rId42"/>
    <p:sldId id="365" r:id="rId43"/>
    <p:sldId id="366" r:id="rId44"/>
    <p:sldId id="379" r:id="rId45"/>
    <p:sldId id="371" r:id="rId46"/>
    <p:sldId id="372" r:id="rId47"/>
    <p:sldId id="373" r:id="rId48"/>
    <p:sldId id="374" r:id="rId49"/>
    <p:sldId id="375" r:id="rId50"/>
    <p:sldId id="376" r:id="rId51"/>
    <p:sldId id="377" r:id="rId52"/>
    <p:sldId id="378" r:id="rId53"/>
    <p:sldId id="381" r:id="rId54"/>
    <p:sldId id="382" r:id="rId55"/>
    <p:sldId id="383" r:id="rId56"/>
    <p:sldId id="356" r:id="rId57"/>
    <p:sldId id="337" r:id="rId58"/>
    <p:sldId id="386" r:id="rId59"/>
    <p:sldId id="387" r:id="rId60"/>
    <p:sldId id="388" r:id="rId61"/>
    <p:sldId id="389" r:id="rId62"/>
    <p:sldId id="391" r:id="rId63"/>
    <p:sldId id="385" r:id="rId64"/>
    <p:sldId id="384" r:id="rId65"/>
    <p:sldId id="392" r:id="rId66"/>
    <p:sldId id="397" r:id="rId67"/>
    <p:sldId id="396" r:id="rId68"/>
    <p:sldId id="398" r:id="rId69"/>
    <p:sldId id="399" r:id="rId70"/>
    <p:sldId id="400" r:id="rId71"/>
    <p:sldId id="402" r:id="rId72"/>
    <p:sldId id="401" r:id="rId73"/>
    <p:sldId id="390" r:id="rId74"/>
    <p:sldId id="394" r:id="rId75"/>
    <p:sldId id="395" r:id="rId76"/>
    <p:sldId id="403" r:id="rId77"/>
    <p:sldId id="404" r:id="rId78"/>
    <p:sldId id="406" r:id="rId79"/>
    <p:sldId id="407" r:id="rId80"/>
    <p:sldId id="408" r:id="rId81"/>
    <p:sldId id="409" r:id="rId82"/>
    <p:sldId id="410" r:id="rId83"/>
    <p:sldId id="411" r:id="rId84"/>
    <p:sldId id="412" r:id="rId85"/>
    <p:sldId id="413" r:id="rId86"/>
    <p:sldId id="414" r:id="rId87"/>
    <p:sldId id="415" r:id="rId88"/>
    <p:sldId id="416" r:id="rId89"/>
    <p:sldId id="417" r:id="rId90"/>
    <p:sldId id="327" r:id="rId91"/>
    <p:sldId id="328" r:id="rId92"/>
    <p:sldId id="329" r:id="rId93"/>
    <p:sldId id="330" r:id="rId94"/>
    <p:sldId id="331" r:id="rId95"/>
    <p:sldId id="332" r:id="rId96"/>
    <p:sldId id="283" r:id="rId97"/>
    <p:sldId id="338" r:id="rId98"/>
    <p:sldId id="345" r:id="rId99"/>
    <p:sldId id="346" r:id="rId100"/>
    <p:sldId id="347" r:id="rId101"/>
    <p:sldId id="349" r:id="rId102"/>
    <p:sldId id="348" r:id="rId103"/>
    <p:sldId id="339" r:id="rId104"/>
    <p:sldId id="342" r:id="rId105"/>
    <p:sldId id="289" r:id="rId106"/>
    <p:sldId id="344" r:id="rId107"/>
    <p:sldId id="350" r:id="rId108"/>
    <p:sldId id="351" r:id="rId109"/>
    <p:sldId id="352" r:id="rId110"/>
    <p:sldId id="353" r:id="rId111"/>
    <p:sldId id="256" r:id="rId112"/>
    <p:sldId id="257" r:id="rId113"/>
    <p:sldId id="258" r:id="rId114"/>
    <p:sldId id="260" r:id="rId115"/>
    <p:sldId id="261" r:id="rId116"/>
    <p:sldId id="262" r:id="rId117"/>
    <p:sldId id="277" r:id="rId118"/>
    <p:sldId id="279" r:id="rId119"/>
    <p:sldId id="393" r:id="rId120"/>
    <p:sldId id="354" r:id="rId12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I GOMES DA CUNHA RAMOS" initials="HGCR" lastIdx="1" clrIdx="0">
    <p:extLst>
      <p:ext uri="{19B8F6BF-5375-455C-9EA6-DF929625EA0E}">
        <p15:presenceInfo xmlns:p15="http://schemas.microsoft.com/office/powerpoint/2012/main" userId="HERNANI GOMES DA CUNHA RAM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snapToGrid="0">
      <p:cViewPr varScale="1">
        <p:scale>
          <a:sx n="62" d="100"/>
          <a:sy n="62" d="100"/>
        </p:scale>
        <p:origin x="9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82038-4121-0545-003D-547CDD1C848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A247137-E208-D52C-86F2-73D00E8BB0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6982F437-EC92-AA65-848B-47573302F174}"/>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5" name="Espaço Reservado para Rodapé 4">
            <a:extLst>
              <a:ext uri="{FF2B5EF4-FFF2-40B4-BE49-F238E27FC236}">
                <a16:creationId xmlns:a16="http://schemas.microsoft.com/office/drawing/2014/main" id="{87A988E8-9E5A-126F-3A56-E0F6B1E0815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1DC051-04DE-FF03-8C67-DF32BC3D82E9}"/>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2064421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2653A-BB40-F068-355F-17DD820D868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2CEAAE86-237B-8D7A-D471-F847F1A480DB}"/>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BA04F07-72D9-7392-BB1F-DEC1CBC1395A}"/>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5" name="Espaço Reservado para Rodapé 4">
            <a:extLst>
              <a:ext uri="{FF2B5EF4-FFF2-40B4-BE49-F238E27FC236}">
                <a16:creationId xmlns:a16="http://schemas.microsoft.com/office/drawing/2014/main" id="{ADC0D15A-37A7-0CBE-5A87-715D8A3BD79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545F570-CC85-CE63-7702-EE848490031A}"/>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386484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C1E71BD-C7BD-2C9D-F4BE-7E927BF404C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85C3DB5-5C23-4268-10BA-92C03FE722D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16D73D-2827-74B9-641F-E455B613BE55}"/>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5" name="Espaço Reservado para Rodapé 4">
            <a:extLst>
              <a:ext uri="{FF2B5EF4-FFF2-40B4-BE49-F238E27FC236}">
                <a16:creationId xmlns:a16="http://schemas.microsoft.com/office/drawing/2014/main" id="{A72C6015-EEE7-85E1-7F47-578791AE98E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8EA6ADC-308C-F4A1-5602-8D6ECE90C372}"/>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33421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58C533-80FA-6685-485B-98BB48D74DA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DC76874-8D12-D508-2BA7-F1ACC90FBE1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25BA1F2-9461-25A4-C17B-BF2F796F08DF}"/>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5" name="Espaço Reservado para Rodapé 4">
            <a:extLst>
              <a:ext uri="{FF2B5EF4-FFF2-40B4-BE49-F238E27FC236}">
                <a16:creationId xmlns:a16="http://schemas.microsoft.com/office/drawing/2014/main" id="{93860915-47D0-9A6A-2641-4ECA4573B5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487D9D5-C2CB-1AE3-7D7D-86BC9E1AFC22}"/>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83265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4D686-1481-6566-6670-C05E892DC2F3}"/>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F38689E0-0686-B8F5-42C3-66E0D7AA2C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0C36E24-C4C2-D389-A8C7-8633545FA9C3}"/>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5" name="Espaço Reservado para Rodapé 4">
            <a:extLst>
              <a:ext uri="{FF2B5EF4-FFF2-40B4-BE49-F238E27FC236}">
                <a16:creationId xmlns:a16="http://schemas.microsoft.com/office/drawing/2014/main" id="{A492D175-81DD-9ABB-5EFF-5205824C3C8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AED8AA0-9E5D-635D-2236-13B818D0290F}"/>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1694336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3C009E-34F0-4A57-68BA-D168DC881A8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F392909-2815-E67B-E1C3-807F7695308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F18BC6A-B8B9-57CA-6375-2F46A418B6C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67D46A82-B62F-BB9B-6B6D-A1614B44EC7E}"/>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6" name="Espaço Reservado para Rodapé 5">
            <a:extLst>
              <a:ext uri="{FF2B5EF4-FFF2-40B4-BE49-F238E27FC236}">
                <a16:creationId xmlns:a16="http://schemas.microsoft.com/office/drawing/2014/main" id="{0DE45E81-E0E8-47E5-C6F6-588BDEC7BD9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2EE6CF3-1DC0-77CC-DC7D-A7030388A5CB}"/>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3343656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69AA4-AC0E-A5A1-073C-ABC50DA79866}"/>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A622B38-00F5-FD13-CE44-362A76771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5210E56-97F1-614C-0051-810F9A20C4B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751562A-B9BA-6019-9393-CED5FD5552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9A8A620-A59D-6750-3D1D-7608BA35A3F5}"/>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F7A18753-D985-AD44-642B-BF273060975C}"/>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8" name="Espaço Reservado para Rodapé 7">
            <a:extLst>
              <a:ext uri="{FF2B5EF4-FFF2-40B4-BE49-F238E27FC236}">
                <a16:creationId xmlns:a16="http://schemas.microsoft.com/office/drawing/2014/main" id="{97AF9427-2BB8-8F96-1E68-E426658079A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D3605239-8BD8-7ED0-3520-56AD8ED2D5A7}"/>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1731781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44105B-B2E7-8267-0562-4992FC73FEC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2B36F5F-E2CF-9131-73CD-948250F611D0}"/>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4" name="Espaço Reservado para Rodapé 3">
            <a:extLst>
              <a:ext uri="{FF2B5EF4-FFF2-40B4-BE49-F238E27FC236}">
                <a16:creationId xmlns:a16="http://schemas.microsoft.com/office/drawing/2014/main" id="{6886228D-3C99-D998-82F9-58345FB4D09B}"/>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E3E1331-757C-8B40-D68E-98F8FE1D9D7F}"/>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1618386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F29383A-2E5C-0FDE-DEDD-79661D9FA537}"/>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3" name="Espaço Reservado para Rodapé 2">
            <a:extLst>
              <a:ext uri="{FF2B5EF4-FFF2-40B4-BE49-F238E27FC236}">
                <a16:creationId xmlns:a16="http://schemas.microsoft.com/office/drawing/2014/main" id="{2A081AB6-32A0-C135-E970-2787613CB61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2711E9C-DB88-437D-5D77-F89089DB235D}"/>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17933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93CD34-EBF4-2556-F6A9-6F2E2977D3E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B9712A5-2E51-3CF6-94C0-5C0934CB8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E97B42-8292-4CA9-92DF-83F9C3B3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67EA1F5-093A-8171-2551-0F58E562AF3B}"/>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6" name="Espaço Reservado para Rodapé 5">
            <a:extLst>
              <a:ext uri="{FF2B5EF4-FFF2-40B4-BE49-F238E27FC236}">
                <a16:creationId xmlns:a16="http://schemas.microsoft.com/office/drawing/2014/main" id="{63714675-583D-A427-6762-1ED540FC860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667B0C-A095-06FA-49D8-BE67B31F6C45}"/>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4285990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257873-770D-BA5F-8782-1A915A59553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76CACDCF-EF45-2431-4EFD-B1D452D951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7734194-68D9-3702-FFFD-944CAC3CA7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34D484-FB45-F016-7091-1F68E3A07BD3}"/>
              </a:ext>
            </a:extLst>
          </p:cNvPr>
          <p:cNvSpPr>
            <a:spLocks noGrp="1"/>
          </p:cNvSpPr>
          <p:nvPr>
            <p:ph type="dt" sz="half" idx="10"/>
          </p:nvPr>
        </p:nvSpPr>
        <p:spPr/>
        <p:txBody>
          <a:bodyPr/>
          <a:lstStyle/>
          <a:p>
            <a:fld id="{16C7BD7E-7D06-4D0C-9048-1527C3459AE7}" type="datetimeFigureOut">
              <a:rPr lang="pt-BR" smtClean="0"/>
              <a:t>01/10/2025</a:t>
            </a:fld>
            <a:endParaRPr lang="pt-BR"/>
          </a:p>
        </p:txBody>
      </p:sp>
      <p:sp>
        <p:nvSpPr>
          <p:cNvPr id="6" name="Espaço Reservado para Rodapé 5">
            <a:extLst>
              <a:ext uri="{FF2B5EF4-FFF2-40B4-BE49-F238E27FC236}">
                <a16:creationId xmlns:a16="http://schemas.microsoft.com/office/drawing/2014/main" id="{87FF81DB-4507-DC35-440F-32BD9213E49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2EFA830-6275-F861-E4D6-2E60612A2C5E}"/>
              </a:ext>
            </a:extLst>
          </p:cNvPr>
          <p:cNvSpPr>
            <a:spLocks noGrp="1"/>
          </p:cNvSpPr>
          <p:nvPr>
            <p:ph type="sldNum" sz="quarter" idx="12"/>
          </p:nvPr>
        </p:nvSpPr>
        <p:spPr/>
        <p:txBody>
          <a:bodyPr/>
          <a:lstStyle/>
          <a:p>
            <a:fld id="{2B2BEC83-7854-4CC5-A5C7-FD78DA9E4AAF}" type="slidenum">
              <a:rPr lang="pt-BR" smtClean="0"/>
              <a:t>‹nº›</a:t>
            </a:fld>
            <a:endParaRPr lang="pt-BR"/>
          </a:p>
        </p:txBody>
      </p:sp>
    </p:spTree>
    <p:extLst>
      <p:ext uri="{BB962C8B-B14F-4D97-AF65-F5344CB8AC3E}">
        <p14:creationId xmlns:p14="http://schemas.microsoft.com/office/powerpoint/2010/main" val="3141001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A2639A5-1CDC-D7AE-5066-C72E509F14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016FF57-4371-1A74-BC32-050987D48C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B095B3C-EA36-207F-95A1-C01BAFC9D1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C7BD7E-7D06-4D0C-9048-1527C3459AE7}" type="datetimeFigureOut">
              <a:rPr lang="pt-BR" smtClean="0"/>
              <a:t>01/10/2025</a:t>
            </a:fld>
            <a:endParaRPr lang="pt-BR"/>
          </a:p>
        </p:txBody>
      </p:sp>
      <p:sp>
        <p:nvSpPr>
          <p:cNvPr id="5" name="Espaço Reservado para Rodapé 4">
            <a:extLst>
              <a:ext uri="{FF2B5EF4-FFF2-40B4-BE49-F238E27FC236}">
                <a16:creationId xmlns:a16="http://schemas.microsoft.com/office/drawing/2014/main" id="{08342B09-A80D-C543-1A6F-7E0D290661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A8F429C9-B8E5-78BD-07BD-6E2B8BDA85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2BEC83-7854-4CC5-A5C7-FD78DA9E4AAF}" type="slidenum">
              <a:rPr lang="pt-BR" smtClean="0"/>
              <a:t>‹nº›</a:t>
            </a:fld>
            <a:endParaRPr lang="pt-BR"/>
          </a:p>
        </p:txBody>
      </p:sp>
    </p:spTree>
    <p:extLst>
      <p:ext uri="{BB962C8B-B14F-4D97-AF65-F5344CB8AC3E}">
        <p14:creationId xmlns:p14="http://schemas.microsoft.com/office/powerpoint/2010/main" val="2738398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33.jpeg"/></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e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1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8.jpeg"/><Relationship Id="rId7" Type="http://schemas.openxmlformats.org/officeDocument/2006/relationships/image" Target="../media/image172.jpeg"/><Relationship Id="rId2" Type="http://schemas.openxmlformats.org/officeDocument/2006/relationships/hyperlink" Target="mailto:Ecologia.forense@gmail.com" TargetMode="External"/><Relationship Id="rId1" Type="http://schemas.openxmlformats.org/officeDocument/2006/relationships/slideLayout" Target="../slideLayouts/slideLayout1.xml"/><Relationship Id="rId6" Type="http://schemas.openxmlformats.org/officeDocument/2006/relationships/image" Target="../media/image171.jpg"/><Relationship Id="rId5" Type="http://schemas.openxmlformats.org/officeDocument/2006/relationships/image" Target="../media/image170.png"/><Relationship Id="rId4" Type="http://schemas.openxmlformats.org/officeDocument/2006/relationships/image" Target="../media/image169.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rmarkdown.rstudio.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2.jpe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3.jpeg"/></Relationships>
</file>

<file path=ppt/slides/_rels/slide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 Markdown">
            <a:extLst>
              <a:ext uri="{FF2B5EF4-FFF2-40B4-BE49-F238E27FC236}">
                <a16:creationId xmlns:a16="http://schemas.microsoft.com/office/drawing/2014/main" id="{651B8C8C-4396-A3A7-EB9C-AA40DED0F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14" y="4672253"/>
            <a:ext cx="1459783" cy="16902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0665ED1-6D5F-B6E6-9541-8CF3188B0068}"/>
              </a:ext>
            </a:extLst>
          </p:cNvPr>
          <p:cNvSpPr txBox="1"/>
          <p:nvPr/>
        </p:nvSpPr>
        <p:spPr>
          <a:xfrm>
            <a:off x="0" y="2261416"/>
            <a:ext cx="12192000" cy="3262432"/>
          </a:xfrm>
          <a:prstGeom prst="rect">
            <a:avLst/>
          </a:prstGeom>
          <a:noFill/>
        </p:spPr>
        <p:txBody>
          <a:bodyPr wrap="square" rtlCol="0">
            <a:spAutoFit/>
          </a:bodyPr>
          <a:lstStyle>
            <a:defPPr>
              <a:defRPr lang="pt-BR"/>
            </a:defPPr>
            <a:lvl1pPr>
              <a:defRPr sz="4800" b="1"/>
            </a:lvl1pPr>
          </a:lstStyle>
          <a:p>
            <a:pPr algn="ctr" fontAlgn="base"/>
            <a:r>
              <a:rPr lang="pt-BR" sz="3200" dirty="0"/>
              <a:t>FLUXO DE TRABALHO REPRODUTÍVEL </a:t>
            </a:r>
          </a:p>
          <a:p>
            <a:pPr algn="ctr" fontAlgn="base"/>
            <a:r>
              <a:rPr lang="pt-BR" sz="3200" dirty="0"/>
              <a:t>COM DADOS ECOLÓGICOS EM R</a:t>
            </a:r>
          </a:p>
          <a:p>
            <a:pPr algn="ctr" fontAlgn="base"/>
            <a:endParaRPr lang="pt-BR" sz="1400" dirty="0"/>
          </a:p>
          <a:p>
            <a:pPr algn="ctr" fontAlgn="base"/>
            <a:r>
              <a:rPr lang="pt-BR" dirty="0"/>
              <a:t>RELATÓRIO R MARKDOWN</a:t>
            </a:r>
          </a:p>
          <a:p>
            <a:pPr fontAlgn="base"/>
            <a:endParaRPr lang="pt-BR" sz="2000" dirty="0"/>
          </a:p>
          <a:p>
            <a:pPr fontAlgn="base"/>
            <a:endParaRPr lang="pt-BR" sz="2000" b="0" dirty="0"/>
          </a:p>
          <a:p>
            <a:pPr fontAlgn="base"/>
            <a:endParaRPr lang="pt-BR" sz="2000" b="0" dirty="0"/>
          </a:p>
          <a:p>
            <a:pPr fontAlgn="base"/>
            <a:endParaRPr lang="pt-BR" sz="2000" b="0" dirty="0"/>
          </a:p>
        </p:txBody>
      </p:sp>
      <p:sp>
        <p:nvSpPr>
          <p:cNvPr id="9" name="CaixaDeTexto 8">
            <a:extLst>
              <a:ext uri="{FF2B5EF4-FFF2-40B4-BE49-F238E27FC236}">
                <a16:creationId xmlns:a16="http://schemas.microsoft.com/office/drawing/2014/main" id="{321CA509-ED0B-4C86-10DD-5E8B31EA7B13}"/>
              </a:ext>
            </a:extLst>
          </p:cNvPr>
          <p:cNvSpPr txBox="1"/>
          <p:nvPr/>
        </p:nvSpPr>
        <p:spPr>
          <a:xfrm>
            <a:off x="8672753" y="4669349"/>
            <a:ext cx="2651688" cy="1661993"/>
          </a:xfrm>
          <a:prstGeom prst="rect">
            <a:avLst/>
          </a:prstGeom>
          <a:noFill/>
        </p:spPr>
        <p:txBody>
          <a:bodyPr wrap="none" rtlCol="0">
            <a:spAutoFit/>
          </a:bodyPr>
          <a:lstStyle/>
          <a:p>
            <a:pPr fontAlgn="base"/>
            <a:r>
              <a:rPr lang="pt-BR" sz="2800" b="1" dirty="0"/>
              <a:t>PROFESSORES: </a:t>
            </a:r>
          </a:p>
          <a:p>
            <a:pPr fontAlgn="base"/>
            <a:r>
              <a:rPr lang="pt-BR" sz="2800" b="1" dirty="0"/>
              <a:t>- Diogo Rocha</a:t>
            </a:r>
          </a:p>
          <a:p>
            <a:pPr fontAlgn="base"/>
            <a:r>
              <a:rPr lang="pt-BR" sz="2800" b="1" dirty="0"/>
              <a:t>- Hernani Ramos</a:t>
            </a:r>
          </a:p>
          <a:p>
            <a:endParaRPr lang="pt-BR" dirty="0"/>
          </a:p>
        </p:txBody>
      </p:sp>
      <p:sp>
        <p:nvSpPr>
          <p:cNvPr id="11" name="CaixaDeTexto 10">
            <a:extLst>
              <a:ext uri="{FF2B5EF4-FFF2-40B4-BE49-F238E27FC236}">
                <a16:creationId xmlns:a16="http://schemas.microsoft.com/office/drawing/2014/main" id="{E87BDC43-42AB-33C7-256E-02D4D39ACFF0}"/>
              </a:ext>
            </a:extLst>
          </p:cNvPr>
          <p:cNvSpPr txBox="1"/>
          <p:nvPr/>
        </p:nvSpPr>
        <p:spPr>
          <a:xfrm>
            <a:off x="0" y="6393321"/>
            <a:ext cx="12192000" cy="369332"/>
          </a:xfrm>
          <a:prstGeom prst="rect">
            <a:avLst/>
          </a:prstGeom>
          <a:noFill/>
        </p:spPr>
        <p:txBody>
          <a:bodyPr wrap="square" rtlCol="0">
            <a:spAutoFit/>
          </a:bodyPr>
          <a:lstStyle>
            <a:defPPr>
              <a:defRPr lang="pt-BR"/>
            </a:defPPr>
            <a:lvl1pPr>
              <a:defRPr sz="4800" b="1"/>
            </a:lvl1pPr>
          </a:lstStyle>
          <a:p>
            <a:pPr algn="ctr" fontAlgn="base"/>
            <a:r>
              <a:rPr lang="pt-BR" sz="1800" dirty="0"/>
              <a:t>SETEMBRO/2025</a:t>
            </a:r>
          </a:p>
        </p:txBody>
      </p:sp>
      <p:pic>
        <p:nvPicPr>
          <p:cNvPr id="2052" name="Picture 4" descr="PPGECB UESC - Home">
            <a:extLst>
              <a:ext uri="{FF2B5EF4-FFF2-40B4-BE49-F238E27FC236}">
                <a16:creationId xmlns:a16="http://schemas.microsoft.com/office/drawing/2014/main" id="{56161D80-3506-3951-7BB1-1BCF83A00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836" y="567933"/>
            <a:ext cx="313372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AE8B2DF1-EEC5-4B97-2CE7-36D432315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165" y="668244"/>
            <a:ext cx="3388865" cy="1256704"/>
          </a:xfrm>
          <a:prstGeom prst="rect">
            <a:avLst/>
          </a:prstGeom>
        </p:spPr>
      </p:pic>
      <p:pic>
        <p:nvPicPr>
          <p:cNvPr id="15" name="Imagem 14">
            <a:extLst>
              <a:ext uri="{FF2B5EF4-FFF2-40B4-BE49-F238E27FC236}">
                <a16:creationId xmlns:a16="http://schemas.microsoft.com/office/drawing/2014/main" id="{6BC33775-845D-6E07-E9B0-B8CB4511C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7206" y="464679"/>
            <a:ext cx="1203962" cy="1560579"/>
          </a:xfrm>
          <a:prstGeom prst="rect">
            <a:avLst/>
          </a:prstGeom>
        </p:spPr>
      </p:pic>
    </p:spTree>
    <p:extLst>
      <p:ext uri="{BB962C8B-B14F-4D97-AF65-F5344CB8AC3E}">
        <p14:creationId xmlns:p14="http://schemas.microsoft.com/office/powerpoint/2010/main" val="2743779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41298-1AE6-BC09-77BE-05C1D9E60AAC}"/>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1DBE650-7D83-2617-5AC6-20F9DCE5555F}"/>
              </a:ext>
            </a:extLst>
          </p:cNvPr>
          <p:cNvSpPr txBox="1"/>
          <p:nvPr/>
        </p:nvSpPr>
        <p:spPr>
          <a:xfrm>
            <a:off x="309717" y="290869"/>
            <a:ext cx="9984658" cy="2677656"/>
          </a:xfrm>
          <a:prstGeom prst="rect">
            <a:avLst/>
          </a:prstGeom>
          <a:noFill/>
        </p:spPr>
        <p:txBody>
          <a:bodyPr wrap="square" rtlCol="0">
            <a:spAutoFit/>
          </a:bodyPr>
          <a:lstStyle/>
          <a:p>
            <a:r>
              <a:rPr lang="pt-BR" sz="2800" b="1" dirty="0"/>
              <a:t>Etapa:</a:t>
            </a:r>
          </a:p>
          <a:p>
            <a:pPr marL="457200" indent="-457200">
              <a:buFontTx/>
              <a:buChar char="-"/>
            </a:pPr>
            <a:r>
              <a:rPr lang="pt-BR" sz="2800" b="1" dirty="0">
                <a:solidFill>
                  <a:srgbClr val="C00000"/>
                </a:solidFill>
              </a:rPr>
              <a:t>Caso o PDF não funcione, rode o código num R Script </a:t>
            </a:r>
          </a:p>
          <a:p>
            <a:r>
              <a:rPr lang="pt-BR" sz="2800" b="1" dirty="0">
                <a:solidFill>
                  <a:srgbClr val="C00000"/>
                </a:solidFill>
              </a:rPr>
              <a:t>      Atalho  R Script </a:t>
            </a:r>
            <a:r>
              <a:rPr lang="pt-BR" sz="2800" b="1" dirty="0">
                <a:solidFill>
                  <a:srgbClr val="C00000"/>
                </a:solidFill>
                <a:latin typeface="Calibri" panose="020F0502020204030204" pitchFamily="34" charset="0"/>
                <a:cs typeface="Calibri" panose="020F0502020204030204" pitchFamily="34" charset="0"/>
              </a:rPr>
              <a:t>→ </a:t>
            </a:r>
            <a:r>
              <a:rPr lang="pt-BR" sz="2800" b="1" dirty="0">
                <a:solidFill>
                  <a:srgbClr val="C00000"/>
                </a:solidFill>
              </a:rPr>
              <a:t>Ctrl + Shift + N</a:t>
            </a:r>
          </a:p>
          <a:p>
            <a:r>
              <a:rPr lang="pt-BR" sz="2800" b="1" dirty="0">
                <a:solidFill>
                  <a:srgbClr val="C00000"/>
                </a:solidFill>
              </a:rPr>
              <a:t> </a:t>
            </a:r>
          </a:p>
          <a:p>
            <a:endParaRPr lang="pt-BR" sz="2800" b="1" dirty="0">
              <a:solidFill>
                <a:srgbClr val="C00000"/>
              </a:solidFill>
            </a:endParaRPr>
          </a:p>
          <a:p>
            <a:r>
              <a:rPr lang="pt-BR" sz="2800" b="1" dirty="0">
                <a:solidFill>
                  <a:srgbClr val="C00000"/>
                </a:solidFill>
              </a:rPr>
              <a:t>	</a:t>
            </a:r>
            <a:endParaRPr lang="pt-BR" sz="2800" b="1" dirty="0"/>
          </a:p>
        </p:txBody>
      </p:sp>
      <p:sp>
        <p:nvSpPr>
          <p:cNvPr id="5" name="CaixaDeTexto 4">
            <a:extLst>
              <a:ext uri="{FF2B5EF4-FFF2-40B4-BE49-F238E27FC236}">
                <a16:creationId xmlns:a16="http://schemas.microsoft.com/office/drawing/2014/main" id="{2E908DF4-0D4B-D1A2-4473-BCD178621503}"/>
              </a:ext>
            </a:extLst>
          </p:cNvPr>
          <p:cNvSpPr txBox="1"/>
          <p:nvPr/>
        </p:nvSpPr>
        <p:spPr>
          <a:xfrm>
            <a:off x="564458" y="3947466"/>
            <a:ext cx="9984658" cy="2246769"/>
          </a:xfrm>
          <a:prstGeom prst="rect">
            <a:avLst/>
          </a:prstGeom>
          <a:solidFill>
            <a:schemeClr val="bg1"/>
          </a:solidFill>
        </p:spPr>
        <p:txBody>
          <a:bodyPr wrap="square" rtlCol="0">
            <a:spAutoFit/>
          </a:bodyPr>
          <a:lstStyle/>
          <a:p>
            <a:r>
              <a:rPr lang="pt-BR" sz="2800" dirty="0">
                <a:solidFill>
                  <a:srgbClr val="FF0000"/>
                </a:solidFill>
              </a:rPr>
              <a:t>Checar mensagem de erro:</a:t>
            </a:r>
          </a:p>
          <a:p>
            <a:endParaRPr lang="pt-BR" sz="2800" dirty="0">
              <a:solidFill>
                <a:srgbClr val="FF0000"/>
              </a:solidFill>
            </a:endParaRPr>
          </a:p>
          <a:p>
            <a:r>
              <a:rPr lang="pt-BR" sz="2800" dirty="0">
                <a:solidFill>
                  <a:srgbClr val="FF0000"/>
                </a:solidFill>
              </a:rPr>
              <a:t>Rodar:</a:t>
            </a:r>
            <a:endParaRPr lang="pt-BR" sz="2800" dirty="0"/>
          </a:p>
          <a:p>
            <a:r>
              <a:rPr lang="pt-BR" sz="2800" dirty="0" err="1"/>
              <a:t>install.packages</a:t>
            </a:r>
            <a:r>
              <a:rPr lang="pt-BR" sz="2800" dirty="0"/>
              <a:t>('</a:t>
            </a:r>
            <a:r>
              <a:rPr lang="pt-BR" sz="2800" dirty="0" err="1"/>
              <a:t>tinytex</a:t>
            </a:r>
            <a:r>
              <a:rPr lang="pt-BR" sz="2800" dirty="0"/>
              <a:t>')</a:t>
            </a:r>
          </a:p>
          <a:p>
            <a:r>
              <a:rPr lang="pt-BR" sz="2800" dirty="0" err="1"/>
              <a:t>tinytex</a:t>
            </a:r>
            <a:r>
              <a:rPr lang="pt-BR" sz="2800" dirty="0"/>
              <a:t>::</a:t>
            </a:r>
            <a:r>
              <a:rPr lang="pt-BR" sz="2800" dirty="0" err="1"/>
              <a:t>install_tinytex</a:t>
            </a:r>
            <a:r>
              <a:rPr lang="pt-BR" sz="2800" dirty="0"/>
              <a:t>(</a:t>
            </a:r>
            <a:r>
              <a:rPr lang="pt-BR" sz="2800" dirty="0" err="1"/>
              <a:t>version</a:t>
            </a:r>
            <a:r>
              <a:rPr lang="pt-BR" sz="2800" dirty="0"/>
              <a:t> = '</a:t>
            </a:r>
            <a:r>
              <a:rPr lang="pt-BR" sz="2800" dirty="0" err="1"/>
              <a:t>latest</a:t>
            </a:r>
            <a:r>
              <a:rPr lang="pt-BR" sz="2800" dirty="0"/>
              <a:t>')</a:t>
            </a:r>
          </a:p>
        </p:txBody>
      </p:sp>
      <p:pic>
        <p:nvPicPr>
          <p:cNvPr id="6" name="Picture 2" descr="Creation and Execution of R File in R Studio - GeeksforGeeks">
            <a:extLst>
              <a:ext uri="{FF2B5EF4-FFF2-40B4-BE49-F238E27FC236}">
                <a16:creationId xmlns:a16="http://schemas.microsoft.com/office/drawing/2014/main" id="{16486D83-35CA-423C-3716-5990F1E413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53"/>
          <a:stretch>
            <a:fillRect/>
          </a:stretch>
        </p:blipFill>
        <p:spPr bwMode="auto">
          <a:xfrm>
            <a:off x="5573337" y="2005780"/>
            <a:ext cx="6382688" cy="329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9985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7DB74B3-C157-CBDF-E96A-78B80716845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095082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CE48E23-76F3-9D79-EFA5-D63B4EFFAA9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428629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5FE46-DF1E-E338-6824-B120CECE649E}"/>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E0613FEE-C7B1-4E47-2AD9-4E8307E9498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25522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6F6C-8B48-9D14-27EA-9FE86780F923}"/>
            </a:ext>
          </a:extLst>
        </p:cNvPr>
        <p:cNvGrpSpPr/>
        <p:nvPr/>
      </p:nvGrpSpPr>
      <p:grpSpPr>
        <a:xfrm>
          <a:off x="0" y="0"/>
          <a:ext cx="0" cy="0"/>
          <a:chOff x="0" y="0"/>
          <a:chExt cx="0" cy="0"/>
        </a:xfrm>
      </p:grpSpPr>
      <p:pic>
        <p:nvPicPr>
          <p:cNvPr id="4" name="Picture 2" descr="R Interface to Quarto Markdown Publishing System • quarto">
            <a:extLst>
              <a:ext uri="{FF2B5EF4-FFF2-40B4-BE49-F238E27FC236}">
                <a16:creationId xmlns:a16="http://schemas.microsoft.com/office/drawing/2014/main" id="{E490BD7B-45E8-C717-D1F3-6D3814D02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a:extLst>
              <a:ext uri="{FF2B5EF4-FFF2-40B4-BE49-F238E27FC236}">
                <a16:creationId xmlns:a16="http://schemas.microsoft.com/office/drawing/2014/main" id="{C208CEE0-398D-C0F6-7303-A7D1048568B8}"/>
              </a:ext>
            </a:extLst>
          </p:cNvPr>
          <p:cNvPicPr>
            <a:picLocks noChangeAspect="1"/>
          </p:cNvPicPr>
          <p:nvPr/>
        </p:nvPicPr>
        <p:blipFill>
          <a:blip r:embed="rId3"/>
          <a:stretch>
            <a:fillRect/>
          </a:stretch>
        </p:blipFill>
        <p:spPr>
          <a:xfrm>
            <a:off x="3486150" y="1095375"/>
            <a:ext cx="5219700" cy="4667250"/>
          </a:xfrm>
          <a:prstGeom prst="rect">
            <a:avLst/>
          </a:prstGeom>
        </p:spPr>
      </p:pic>
      <p:pic>
        <p:nvPicPr>
          <p:cNvPr id="12" name="Picture 2" descr="Shiny RStudio hex sticker adesivo - Stickers Devs">
            <a:extLst>
              <a:ext uri="{FF2B5EF4-FFF2-40B4-BE49-F238E27FC236}">
                <a16:creationId xmlns:a16="http://schemas.microsoft.com/office/drawing/2014/main" id="{2AEFA85C-DF8D-17CA-CB27-1B648748B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14" y="4395019"/>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53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38E38-54AF-2DC2-0AE8-0519B95CBC1E}"/>
            </a:ext>
          </a:extLst>
        </p:cNvPr>
        <p:cNvGrpSpPr/>
        <p:nvPr/>
      </p:nvGrpSpPr>
      <p:grpSpPr>
        <a:xfrm>
          <a:off x="0" y="0"/>
          <a:ext cx="0" cy="0"/>
          <a:chOff x="0" y="0"/>
          <a:chExt cx="0" cy="0"/>
        </a:xfrm>
      </p:grpSpPr>
      <p:pic>
        <p:nvPicPr>
          <p:cNvPr id="4" name="Picture 2" descr="R Interface to Quarto Markdown Publishing System • quarto">
            <a:extLst>
              <a:ext uri="{FF2B5EF4-FFF2-40B4-BE49-F238E27FC236}">
                <a16:creationId xmlns:a16="http://schemas.microsoft.com/office/drawing/2014/main" id="{281F7BC7-B018-74A2-C99D-914A8DF28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B2A999F-4541-E605-EE66-A482AB8FFDBC}"/>
              </a:ext>
            </a:extLst>
          </p:cNvPr>
          <p:cNvPicPr>
            <a:picLocks noChangeAspect="1"/>
          </p:cNvPicPr>
          <p:nvPr/>
        </p:nvPicPr>
        <p:blipFill>
          <a:blip r:embed="rId3"/>
          <a:stretch>
            <a:fillRect/>
          </a:stretch>
        </p:blipFill>
        <p:spPr>
          <a:xfrm>
            <a:off x="3467100" y="1090612"/>
            <a:ext cx="5257800" cy="4676775"/>
          </a:xfrm>
          <a:prstGeom prst="rect">
            <a:avLst/>
          </a:prstGeom>
        </p:spPr>
      </p:pic>
      <p:pic>
        <p:nvPicPr>
          <p:cNvPr id="9" name="Picture 2" descr="Microsoft PowerPoint preços, funcionalidades [revisão completa]">
            <a:extLst>
              <a:ext uri="{FF2B5EF4-FFF2-40B4-BE49-F238E27FC236}">
                <a16:creationId xmlns:a16="http://schemas.microsoft.com/office/drawing/2014/main" id="{A824CCAC-C356-2474-1B11-D23ADCA11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85" y="436629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9422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6D83-0BD2-49E8-14F1-7BE5D81D0A08}"/>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5F5DADBE-5B6F-D4A1-7B80-B03CCABEA672}"/>
              </a:ext>
            </a:extLst>
          </p:cNvPr>
          <p:cNvPicPr>
            <a:picLocks noChangeAspect="1"/>
          </p:cNvPicPr>
          <p:nvPr/>
        </p:nvPicPr>
        <p:blipFill>
          <a:blip r:embed="rId2"/>
          <a:stretch>
            <a:fillRect/>
          </a:stretch>
        </p:blipFill>
        <p:spPr>
          <a:xfrm>
            <a:off x="3495675" y="1085850"/>
            <a:ext cx="5200650" cy="4686300"/>
          </a:xfrm>
          <a:prstGeom prst="rect">
            <a:avLst/>
          </a:prstGeom>
        </p:spPr>
      </p:pic>
      <p:pic>
        <p:nvPicPr>
          <p:cNvPr id="4" name="Picture 2" descr="R Interface to Quarto Markdown Publishing System • quarto">
            <a:extLst>
              <a:ext uri="{FF2B5EF4-FFF2-40B4-BE49-F238E27FC236}">
                <a16:creationId xmlns:a16="http://schemas.microsoft.com/office/drawing/2014/main" id="{23FD0012-D519-2285-8D78-B1234ED83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DF Reader - PDF Viewer – Apps no Google Play">
            <a:extLst>
              <a:ext uri="{FF2B5EF4-FFF2-40B4-BE49-F238E27FC236}">
                <a16:creationId xmlns:a16="http://schemas.microsoft.com/office/drawing/2014/main" id="{BEB94E8D-C039-081E-6B7C-5185DD6BC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8" y="4739244"/>
            <a:ext cx="1499323" cy="14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852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4A5D-27CB-024C-AB29-717F24142C10}"/>
            </a:ext>
          </a:extLst>
        </p:cNvPr>
        <p:cNvGrpSpPr/>
        <p:nvPr/>
      </p:nvGrpSpPr>
      <p:grpSpPr>
        <a:xfrm>
          <a:off x="0" y="0"/>
          <a:ext cx="0" cy="0"/>
          <a:chOff x="0" y="0"/>
          <a:chExt cx="0" cy="0"/>
        </a:xfrm>
      </p:grpSpPr>
      <p:pic>
        <p:nvPicPr>
          <p:cNvPr id="4" name="Picture 2" descr="R Interface to Quarto Markdown Publishing System • quarto">
            <a:extLst>
              <a:ext uri="{FF2B5EF4-FFF2-40B4-BE49-F238E27FC236}">
                <a16:creationId xmlns:a16="http://schemas.microsoft.com/office/drawing/2014/main" id="{D6D0E069-BFE4-E425-0139-23124FBDD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360511EC-89D3-4E57-1305-FD23DE803BE1}"/>
              </a:ext>
            </a:extLst>
          </p:cNvPr>
          <p:cNvPicPr>
            <a:picLocks noChangeAspect="1"/>
          </p:cNvPicPr>
          <p:nvPr/>
        </p:nvPicPr>
        <p:blipFill>
          <a:blip r:embed="rId3"/>
          <a:srcRect r="45322" b="6216"/>
          <a:stretch>
            <a:fillRect/>
          </a:stretch>
        </p:blipFill>
        <p:spPr>
          <a:xfrm>
            <a:off x="884903" y="214688"/>
            <a:ext cx="6666271" cy="6428624"/>
          </a:xfrm>
          <a:prstGeom prst="rect">
            <a:avLst/>
          </a:prstGeom>
        </p:spPr>
      </p:pic>
      <p:cxnSp>
        <p:nvCxnSpPr>
          <p:cNvPr id="7" name="Conector de Seta Reta 6">
            <a:extLst>
              <a:ext uri="{FF2B5EF4-FFF2-40B4-BE49-F238E27FC236}">
                <a16:creationId xmlns:a16="http://schemas.microsoft.com/office/drawing/2014/main" id="{2550261F-5975-F950-9000-A063B19E400C}"/>
              </a:ext>
            </a:extLst>
          </p:cNvPr>
          <p:cNvCxnSpPr>
            <a:cxnSpLocks/>
          </p:cNvCxnSpPr>
          <p:nvPr/>
        </p:nvCxnSpPr>
        <p:spPr>
          <a:xfrm flipH="1">
            <a:off x="3775588" y="244184"/>
            <a:ext cx="796412" cy="8693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28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98C87-2A02-295B-E498-1534FF4791E8}"/>
            </a:ext>
          </a:extLst>
        </p:cNvPr>
        <p:cNvGrpSpPr/>
        <p:nvPr/>
      </p:nvGrpSpPr>
      <p:grpSpPr>
        <a:xfrm>
          <a:off x="0" y="0"/>
          <a:ext cx="0" cy="0"/>
          <a:chOff x="0" y="0"/>
          <a:chExt cx="0" cy="0"/>
        </a:xfrm>
      </p:grpSpPr>
      <p:pic>
        <p:nvPicPr>
          <p:cNvPr id="4" name="Picture 2" descr="R Interface to Quarto Markdown Publishing System • quarto">
            <a:extLst>
              <a:ext uri="{FF2B5EF4-FFF2-40B4-BE49-F238E27FC236}">
                <a16:creationId xmlns:a16="http://schemas.microsoft.com/office/drawing/2014/main" id="{F4FB72DB-3896-3F6D-F346-DB4089CDF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44B39BC8-ECA3-6360-BDC4-EF2D39B7536C}"/>
              </a:ext>
            </a:extLst>
          </p:cNvPr>
          <p:cNvPicPr>
            <a:picLocks noChangeAspect="1"/>
          </p:cNvPicPr>
          <p:nvPr/>
        </p:nvPicPr>
        <p:blipFill>
          <a:blip r:embed="rId3"/>
          <a:stretch>
            <a:fillRect/>
          </a:stretch>
        </p:blipFill>
        <p:spPr>
          <a:xfrm>
            <a:off x="1606652" y="233362"/>
            <a:ext cx="6648450" cy="6391275"/>
          </a:xfrm>
          <a:prstGeom prst="rect">
            <a:avLst/>
          </a:prstGeom>
        </p:spPr>
      </p:pic>
    </p:spTree>
    <p:extLst>
      <p:ext uri="{BB962C8B-B14F-4D97-AF65-F5344CB8AC3E}">
        <p14:creationId xmlns:p14="http://schemas.microsoft.com/office/powerpoint/2010/main" val="38428768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42F52-D3CA-9D10-F32C-ADD694F0542F}"/>
            </a:ext>
          </a:extLst>
        </p:cNvPr>
        <p:cNvGrpSpPr/>
        <p:nvPr/>
      </p:nvGrpSpPr>
      <p:grpSpPr>
        <a:xfrm>
          <a:off x="0" y="0"/>
          <a:ext cx="0" cy="0"/>
          <a:chOff x="0" y="0"/>
          <a:chExt cx="0" cy="0"/>
        </a:xfrm>
      </p:grpSpPr>
      <p:pic>
        <p:nvPicPr>
          <p:cNvPr id="4" name="Picture 2" descr="R Interface to Quarto Markdown Publishing System • quarto">
            <a:extLst>
              <a:ext uri="{FF2B5EF4-FFF2-40B4-BE49-F238E27FC236}">
                <a16:creationId xmlns:a16="http://schemas.microsoft.com/office/drawing/2014/main" id="{7719CC74-5756-B1FA-0DDC-BF75E2171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9E8998A4-EC47-B864-884A-EDF9BF15A394}"/>
              </a:ext>
            </a:extLst>
          </p:cNvPr>
          <p:cNvPicPr>
            <a:picLocks noChangeAspect="1"/>
          </p:cNvPicPr>
          <p:nvPr/>
        </p:nvPicPr>
        <p:blipFill>
          <a:blip r:embed="rId3"/>
          <a:stretch>
            <a:fillRect/>
          </a:stretch>
        </p:blipFill>
        <p:spPr>
          <a:xfrm>
            <a:off x="0" y="1673"/>
            <a:ext cx="12192000" cy="6854653"/>
          </a:xfrm>
          <a:prstGeom prst="rect">
            <a:avLst/>
          </a:prstGeom>
        </p:spPr>
      </p:pic>
      <p:cxnSp>
        <p:nvCxnSpPr>
          <p:cNvPr id="6" name="Conector de Seta Reta 5">
            <a:extLst>
              <a:ext uri="{FF2B5EF4-FFF2-40B4-BE49-F238E27FC236}">
                <a16:creationId xmlns:a16="http://schemas.microsoft.com/office/drawing/2014/main" id="{4C8E5972-67D0-FE4B-75DA-596F8669488E}"/>
              </a:ext>
            </a:extLst>
          </p:cNvPr>
          <p:cNvCxnSpPr>
            <a:cxnSpLocks/>
          </p:cNvCxnSpPr>
          <p:nvPr/>
        </p:nvCxnSpPr>
        <p:spPr>
          <a:xfrm flipH="1" flipV="1">
            <a:off x="1253614" y="1732935"/>
            <a:ext cx="1120877" cy="4940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42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024C7-1737-4F36-93D0-4C1DC47B268B}"/>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EB912910-9DBF-09B7-020B-2CEF6B3561B4}"/>
              </a:ext>
            </a:extLst>
          </p:cNvPr>
          <p:cNvPicPr>
            <a:picLocks noChangeAspect="1"/>
          </p:cNvPicPr>
          <p:nvPr/>
        </p:nvPicPr>
        <p:blipFill>
          <a:blip r:embed="rId2"/>
          <a:srcRect r="45322" b="5545"/>
          <a:stretch>
            <a:fillRect/>
          </a:stretch>
        </p:blipFill>
        <p:spPr>
          <a:xfrm>
            <a:off x="368710" y="191729"/>
            <a:ext cx="6666271" cy="6474542"/>
          </a:xfrm>
          <a:prstGeom prst="rect">
            <a:avLst/>
          </a:prstGeom>
        </p:spPr>
      </p:pic>
      <p:cxnSp>
        <p:nvCxnSpPr>
          <p:cNvPr id="7" name="Conector de Seta Reta 6">
            <a:extLst>
              <a:ext uri="{FF2B5EF4-FFF2-40B4-BE49-F238E27FC236}">
                <a16:creationId xmlns:a16="http://schemas.microsoft.com/office/drawing/2014/main" id="{1CCBFDAD-3E50-607A-DDDF-CBDE7B783B27}"/>
              </a:ext>
            </a:extLst>
          </p:cNvPr>
          <p:cNvCxnSpPr>
            <a:cxnSpLocks/>
          </p:cNvCxnSpPr>
          <p:nvPr/>
        </p:nvCxnSpPr>
        <p:spPr>
          <a:xfrm flipH="1">
            <a:off x="3849330" y="353960"/>
            <a:ext cx="781664" cy="9586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1B785859-4C8F-A566-8902-5098190EE953}"/>
              </a:ext>
            </a:extLst>
          </p:cNvPr>
          <p:cNvCxnSpPr>
            <a:cxnSpLocks/>
          </p:cNvCxnSpPr>
          <p:nvPr/>
        </p:nvCxnSpPr>
        <p:spPr>
          <a:xfrm flipH="1">
            <a:off x="4399936" y="2662081"/>
            <a:ext cx="1342103" cy="9586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E977293B-8FBE-4F8C-704E-E5C50B448B21}"/>
              </a:ext>
            </a:extLst>
          </p:cNvPr>
          <p:cNvCxnSpPr>
            <a:cxnSpLocks/>
          </p:cNvCxnSpPr>
          <p:nvPr/>
        </p:nvCxnSpPr>
        <p:spPr>
          <a:xfrm flipH="1">
            <a:off x="3067665" y="353960"/>
            <a:ext cx="438766" cy="7079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1C3CB61-1C39-9245-43F0-55465A2A357C}"/>
              </a:ext>
            </a:extLst>
          </p:cNvPr>
          <p:cNvCxnSpPr>
            <a:cxnSpLocks/>
          </p:cNvCxnSpPr>
          <p:nvPr/>
        </p:nvCxnSpPr>
        <p:spPr>
          <a:xfrm flipV="1">
            <a:off x="1224116" y="1578076"/>
            <a:ext cx="634181" cy="12683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FD55113B-7229-1FCC-DCDE-CF8624B91410}"/>
              </a:ext>
            </a:extLst>
          </p:cNvPr>
          <p:cNvCxnSpPr>
            <a:cxnSpLocks/>
          </p:cNvCxnSpPr>
          <p:nvPr/>
        </p:nvCxnSpPr>
        <p:spPr>
          <a:xfrm flipH="1">
            <a:off x="5331542" y="833283"/>
            <a:ext cx="626807" cy="4793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7" name="Picture 2" descr="R Interface to Quarto Markdown Publishing System • quarto">
            <a:extLst>
              <a:ext uri="{FF2B5EF4-FFF2-40B4-BE49-F238E27FC236}">
                <a16:creationId xmlns:a16="http://schemas.microsoft.com/office/drawing/2014/main" id="{092A1959-0F30-B5C1-B5C2-C4DF7CA80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3EA89D7C-5489-D514-9D4D-C7191B71E124}"/>
              </a:ext>
            </a:extLst>
          </p:cNvPr>
          <p:cNvSpPr txBox="1"/>
          <p:nvPr/>
        </p:nvSpPr>
        <p:spPr>
          <a:xfrm>
            <a:off x="7475880" y="4589525"/>
            <a:ext cx="8694820" cy="1938992"/>
          </a:xfrm>
          <a:prstGeom prst="rect">
            <a:avLst/>
          </a:prstGeom>
          <a:noFill/>
        </p:spPr>
        <p:txBody>
          <a:bodyPr wrap="square" rtlCol="0">
            <a:spAutoFit/>
          </a:bodyPr>
          <a:lstStyle>
            <a:defPPr>
              <a:defRPr lang="pt-BR"/>
            </a:defPPr>
            <a:lvl1pPr>
              <a:defRPr sz="4800" b="1"/>
            </a:lvl1pPr>
          </a:lstStyle>
          <a:p>
            <a:pPr fontAlgn="base"/>
            <a:r>
              <a:rPr lang="pt-BR" sz="3600" dirty="0"/>
              <a:t>EXERCÍCIO: </a:t>
            </a:r>
          </a:p>
          <a:p>
            <a:pPr fontAlgn="base"/>
            <a:r>
              <a:rPr lang="pt-BR" sz="3600" dirty="0"/>
              <a:t>MONTAR RELATÓRIO</a:t>
            </a:r>
          </a:p>
          <a:p>
            <a:r>
              <a:rPr lang="pt-BR" dirty="0"/>
              <a:t>QUARTO EM PDF</a:t>
            </a:r>
          </a:p>
        </p:txBody>
      </p:sp>
    </p:spTree>
    <p:extLst>
      <p:ext uri="{BB962C8B-B14F-4D97-AF65-F5344CB8AC3E}">
        <p14:creationId xmlns:p14="http://schemas.microsoft.com/office/powerpoint/2010/main" val="632872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DDD7-47AE-4BB2-946D-681495D567CD}"/>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5320D761-78D2-9D52-11EC-39D908041717}"/>
              </a:ext>
            </a:extLst>
          </p:cNvPr>
          <p:cNvSpPr txBox="1"/>
          <p:nvPr/>
        </p:nvSpPr>
        <p:spPr>
          <a:xfrm>
            <a:off x="353962" y="251160"/>
            <a:ext cx="8694820" cy="1384995"/>
          </a:xfrm>
          <a:prstGeom prst="rect">
            <a:avLst/>
          </a:prstGeom>
          <a:noFill/>
        </p:spPr>
        <p:txBody>
          <a:bodyPr wrap="square" rtlCol="0">
            <a:spAutoFit/>
          </a:bodyPr>
          <a:lstStyle>
            <a:defPPr>
              <a:defRPr lang="pt-BR"/>
            </a:defPPr>
            <a:lvl1pPr>
              <a:defRPr sz="4800" b="1"/>
            </a:lvl1pPr>
          </a:lstStyle>
          <a:p>
            <a:pPr fontAlgn="base"/>
            <a:r>
              <a:rPr lang="pt-BR" sz="3600" dirty="0"/>
              <a:t>SINTAXE (YAML, R, MARKDOWN)</a:t>
            </a:r>
          </a:p>
          <a:p>
            <a:endParaRPr lang="pt-BR" dirty="0"/>
          </a:p>
        </p:txBody>
      </p:sp>
      <p:sp>
        <p:nvSpPr>
          <p:cNvPr id="4" name="CaixaDeTexto 3">
            <a:extLst>
              <a:ext uri="{FF2B5EF4-FFF2-40B4-BE49-F238E27FC236}">
                <a16:creationId xmlns:a16="http://schemas.microsoft.com/office/drawing/2014/main" id="{50905E23-4D12-D690-6178-BAA844A938FA}"/>
              </a:ext>
            </a:extLst>
          </p:cNvPr>
          <p:cNvSpPr txBox="1"/>
          <p:nvPr/>
        </p:nvSpPr>
        <p:spPr>
          <a:xfrm>
            <a:off x="659021" y="2021305"/>
            <a:ext cx="7796463" cy="4862870"/>
          </a:xfrm>
          <a:prstGeom prst="rect">
            <a:avLst/>
          </a:prstGeom>
          <a:noFill/>
        </p:spPr>
        <p:txBody>
          <a:bodyPr wrap="square" rtlCol="0">
            <a:spAutoFit/>
          </a:bodyPr>
          <a:lstStyle/>
          <a:p>
            <a:r>
              <a:rPr lang="pt-BR" sz="4800" b="1" dirty="0"/>
              <a:t>CABEÇALHO</a:t>
            </a:r>
          </a:p>
          <a:p>
            <a:r>
              <a:rPr lang="pt-BR" sz="1400" b="1" dirty="0"/>
              <a:t>                                (YAML)</a:t>
            </a:r>
          </a:p>
          <a:p>
            <a:endParaRPr lang="pt-BR" sz="4800" b="1" dirty="0"/>
          </a:p>
          <a:p>
            <a:r>
              <a:rPr lang="pt-BR" sz="4800" b="1" dirty="0"/>
              <a:t>CHUNKS </a:t>
            </a:r>
          </a:p>
          <a:p>
            <a:r>
              <a:rPr lang="pt-BR" sz="1400" b="1" dirty="0"/>
              <a:t>    (linguagem do </a:t>
            </a:r>
            <a:r>
              <a:rPr lang="pt-BR" sz="1400" b="1" dirty="0" err="1"/>
              <a:t>chunk</a:t>
            </a:r>
            <a:r>
              <a:rPr lang="pt-BR" sz="1400" b="1" dirty="0"/>
              <a:t> + R)</a:t>
            </a:r>
          </a:p>
          <a:p>
            <a:endParaRPr lang="pt-BR" sz="1400" b="1" dirty="0"/>
          </a:p>
          <a:p>
            <a:endParaRPr lang="pt-BR" sz="1400" b="1" dirty="0"/>
          </a:p>
          <a:p>
            <a:r>
              <a:rPr lang="pt-BR" sz="4800" b="1" dirty="0"/>
              <a:t>TEXTO</a:t>
            </a:r>
          </a:p>
          <a:p>
            <a:r>
              <a:rPr lang="pt-BR" sz="1400" b="1" dirty="0"/>
              <a:t>           (</a:t>
            </a:r>
            <a:r>
              <a:rPr lang="pt-BR" sz="1400" b="1" dirty="0" err="1"/>
              <a:t>markdown</a:t>
            </a:r>
            <a:r>
              <a:rPr lang="pt-BR" sz="1400" b="1" dirty="0"/>
              <a:t>)</a:t>
            </a:r>
          </a:p>
          <a:p>
            <a:endParaRPr lang="pt-BR" sz="4800" b="1" dirty="0"/>
          </a:p>
        </p:txBody>
      </p:sp>
      <p:pic>
        <p:nvPicPr>
          <p:cNvPr id="6" name="Imagem 5">
            <a:extLst>
              <a:ext uri="{FF2B5EF4-FFF2-40B4-BE49-F238E27FC236}">
                <a16:creationId xmlns:a16="http://schemas.microsoft.com/office/drawing/2014/main" id="{6E8E359A-64E7-1D39-0C7D-9DBD49BDCCC1}"/>
              </a:ext>
            </a:extLst>
          </p:cNvPr>
          <p:cNvPicPr>
            <a:picLocks noChangeAspect="1"/>
          </p:cNvPicPr>
          <p:nvPr/>
        </p:nvPicPr>
        <p:blipFill>
          <a:blip r:embed="rId2"/>
          <a:stretch>
            <a:fillRect/>
          </a:stretch>
        </p:blipFill>
        <p:spPr>
          <a:xfrm>
            <a:off x="4970277" y="2495838"/>
            <a:ext cx="5411973" cy="4144304"/>
          </a:xfrm>
          <a:prstGeom prst="rect">
            <a:avLst/>
          </a:prstGeom>
        </p:spPr>
      </p:pic>
      <p:cxnSp>
        <p:nvCxnSpPr>
          <p:cNvPr id="8" name="Conector de Seta Reta 7">
            <a:extLst>
              <a:ext uri="{FF2B5EF4-FFF2-40B4-BE49-F238E27FC236}">
                <a16:creationId xmlns:a16="http://schemas.microsoft.com/office/drawing/2014/main" id="{C3B3C28A-B5D1-D08C-7EBB-0D1A518E0BF3}"/>
              </a:ext>
            </a:extLst>
          </p:cNvPr>
          <p:cNvCxnSpPr>
            <a:cxnSpLocks/>
          </p:cNvCxnSpPr>
          <p:nvPr/>
        </p:nvCxnSpPr>
        <p:spPr>
          <a:xfrm>
            <a:off x="2598821" y="5438274"/>
            <a:ext cx="2280987" cy="1443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9F2BA3BE-8F5F-D59E-9844-2089E7407061}"/>
              </a:ext>
            </a:extLst>
          </p:cNvPr>
          <p:cNvCxnSpPr>
            <a:cxnSpLocks/>
            <a:endCxn id="6" idx="1"/>
          </p:cNvCxnSpPr>
          <p:nvPr/>
        </p:nvCxnSpPr>
        <p:spPr>
          <a:xfrm>
            <a:off x="2986069" y="4133070"/>
            <a:ext cx="1984208" cy="4349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3AEBE8B1-F6AC-88F3-4B03-74AD4C3C2114}"/>
              </a:ext>
            </a:extLst>
          </p:cNvPr>
          <p:cNvCxnSpPr>
            <a:cxnSpLocks/>
          </p:cNvCxnSpPr>
          <p:nvPr/>
        </p:nvCxnSpPr>
        <p:spPr>
          <a:xfrm>
            <a:off x="3935830" y="2495838"/>
            <a:ext cx="1165559" cy="7669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B61FA52E-8151-77A6-F4B3-1C8DD61BCAEF}"/>
              </a:ext>
            </a:extLst>
          </p:cNvPr>
          <p:cNvSpPr txBox="1"/>
          <p:nvPr/>
        </p:nvSpPr>
        <p:spPr>
          <a:xfrm>
            <a:off x="353962" y="952181"/>
            <a:ext cx="9984658" cy="954107"/>
          </a:xfrm>
          <a:prstGeom prst="rect">
            <a:avLst/>
          </a:prstGeom>
          <a:noFill/>
        </p:spPr>
        <p:txBody>
          <a:bodyPr wrap="square" rtlCol="0">
            <a:spAutoFit/>
          </a:bodyPr>
          <a:lstStyle/>
          <a:p>
            <a:r>
              <a:rPr lang="pt-BR" sz="2800" b="1" dirty="0"/>
              <a:t>Etapa:</a:t>
            </a:r>
          </a:p>
          <a:p>
            <a:r>
              <a:rPr lang="pt-BR" sz="2800" b="1" dirty="0">
                <a:solidFill>
                  <a:srgbClr val="C00000"/>
                </a:solidFill>
              </a:rPr>
              <a:t>- Resumindo as linguagens de códigos no R </a:t>
            </a:r>
            <a:r>
              <a:rPr lang="pt-BR" sz="2800" b="1" dirty="0" err="1">
                <a:solidFill>
                  <a:srgbClr val="C00000"/>
                </a:solidFill>
              </a:rPr>
              <a:t>Markdown</a:t>
            </a:r>
            <a:endParaRPr lang="pt-BR" sz="2800" b="1" dirty="0"/>
          </a:p>
        </p:txBody>
      </p:sp>
    </p:spTree>
    <p:extLst>
      <p:ext uri="{BB962C8B-B14F-4D97-AF65-F5344CB8AC3E}">
        <p14:creationId xmlns:p14="http://schemas.microsoft.com/office/powerpoint/2010/main" val="24993176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Nuvens Fotos e Imagens para Baixar Grátis">
            <a:extLst>
              <a:ext uri="{FF2B5EF4-FFF2-40B4-BE49-F238E27FC236}">
                <a16:creationId xmlns:a16="http://schemas.microsoft.com/office/drawing/2014/main" id="{1145B1B7-1606-B78E-A192-41FED5B63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4" y="-766895"/>
            <a:ext cx="12289248" cy="763227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90BAC82C-3F28-EDB3-F45C-33EF6A7B54DC}"/>
              </a:ext>
            </a:extLst>
          </p:cNvPr>
          <p:cNvSpPr txBox="1"/>
          <p:nvPr/>
        </p:nvSpPr>
        <p:spPr>
          <a:xfrm>
            <a:off x="433138" y="340543"/>
            <a:ext cx="8694820" cy="2246769"/>
          </a:xfrm>
          <a:prstGeom prst="rect">
            <a:avLst/>
          </a:prstGeom>
          <a:noFill/>
        </p:spPr>
        <p:txBody>
          <a:bodyPr wrap="square" rtlCol="0">
            <a:spAutoFit/>
          </a:bodyPr>
          <a:lstStyle>
            <a:defPPr>
              <a:defRPr lang="pt-BR"/>
            </a:defPPr>
            <a:lvl1pPr>
              <a:defRPr sz="4800" b="1"/>
            </a:lvl1pPr>
          </a:lstStyle>
          <a:p>
            <a:r>
              <a:rPr lang="pt-BR" dirty="0"/>
              <a:t>MÓDULO 5 – Parte III</a:t>
            </a:r>
            <a:endParaRPr lang="pt-BR" b="0" dirty="0"/>
          </a:p>
          <a:p>
            <a:pPr fontAlgn="base"/>
            <a:r>
              <a:rPr lang="pt-BR" sz="2000" dirty="0"/>
              <a:t>FLUXO DE TRABALHO REPRODUTÍVEL COM DADOS ECOLÓGICOS EM R</a:t>
            </a:r>
          </a:p>
          <a:p>
            <a:pPr fontAlgn="base"/>
            <a:endParaRPr lang="pt-BR" sz="2000" dirty="0"/>
          </a:p>
          <a:p>
            <a:pPr fontAlgn="base"/>
            <a:r>
              <a:rPr lang="pt-BR" sz="3200" b="0" dirty="0">
                <a:solidFill>
                  <a:srgbClr val="C00000"/>
                </a:solidFill>
              </a:rPr>
              <a:t>POSIT CLOUD</a:t>
            </a:r>
          </a:p>
          <a:p>
            <a:pPr fontAlgn="base"/>
            <a:endParaRPr lang="pt-BR" sz="2000" dirty="0"/>
          </a:p>
        </p:txBody>
      </p:sp>
      <p:pic>
        <p:nvPicPr>
          <p:cNvPr id="11266" name="Picture 2" descr="Posit Cloud">
            <a:extLst>
              <a:ext uri="{FF2B5EF4-FFF2-40B4-BE49-F238E27FC236}">
                <a16:creationId xmlns:a16="http://schemas.microsoft.com/office/drawing/2014/main" id="{4F52C17C-46DF-240F-0CC8-115E1E907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00" y="4270688"/>
            <a:ext cx="8111213" cy="2246768"/>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9B563F2-E935-9809-5BDB-63F4D85C3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609" y="1754141"/>
            <a:ext cx="1904391" cy="166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400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C98C31A-4A79-A329-9403-8EB5E0215A83}"/>
              </a:ext>
            </a:extLst>
          </p:cNvPr>
          <p:cNvPicPr>
            <a:picLocks noChangeAspect="1"/>
          </p:cNvPicPr>
          <p:nvPr/>
        </p:nvPicPr>
        <p:blipFill>
          <a:blip r:embed="rId2"/>
          <a:stretch>
            <a:fillRect/>
          </a:stretch>
        </p:blipFill>
        <p:spPr>
          <a:xfrm>
            <a:off x="0" y="1673"/>
            <a:ext cx="12192000" cy="6854653"/>
          </a:xfrm>
          <a:prstGeom prst="rect">
            <a:avLst/>
          </a:prstGeom>
        </p:spPr>
      </p:pic>
      <p:cxnSp>
        <p:nvCxnSpPr>
          <p:cNvPr id="6" name="Conector de Seta Reta 5">
            <a:extLst>
              <a:ext uri="{FF2B5EF4-FFF2-40B4-BE49-F238E27FC236}">
                <a16:creationId xmlns:a16="http://schemas.microsoft.com/office/drawing/2014/main" id="{F6013AD5-46EF-BD35-C8BB-05F5D4E18D25}"/>
              </a:ext>
            </a:extLst>
          </p:cNvPr>
          <p:cNvCxnSpPr>
            <a:cxnSpLocks/>
          </p:cNvCxnSpPr>
          <p:nvPr/>
        </p:nvCxnSpPr>
        <p:spPr>
          <a:xfrm flipH="1" flipV="1">
            <a:off x="11444748" y="1858297"/>
            <a:ext cx="383458" cy="11208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477599B0-EBEB-3066-3A9F-4D7CB4B4CE8B}"/>
              </a:ext>
            </a:extLst>
          </p:cNvPr>
          <p:cNvCxnSpPr>
            <a:cxnSpLocks/>
          </p:cNvCxnSpPr>
          <p:nvPr/>
        </p:nvCxnSpPr>
        <p:spPr>
          <a:xfrm flipH="1" flipV="1">
            <a:off x="1818968" y="737420"/>
            <a:ext cx="383458" cy="11208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1374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A74B6B9-1CDE-02B5-13B2-BD2C38AC25D3}"/>
              </a:ext>
            </a:extLst>
          </p:cNvPr>
          <p:cNvPicPr>
            <a:picLocks noChangeAspect="1"/>
          </p:cNvPicPr>
          <p:nvPr/>
        </p:nvPicPr>
        <p:blipFill>
          <a:blip r:embed="rId2"/>
          <a:stretch>
            <a:fillRect/>
          </a:stretch>
        </p:blipFill>
        <p:spPr>
          <a:xfrm>
            <a:off x="0" y="1673"/>
            <a:ext cx="12192000" cy="6854653"/>
          </a:xfrm>
          <a:prstGeom prst="rect">
            <a:avLst/>
          </a:prstGeom>
        </p:spPr>
      </p:pic>
      <p:cxnSp>
        <p:nvCxnSpPr>
          <p:cNvPr id="4" name="Conector de Seta Reta 3">
            <a:extLst>
              <a:ext uri="{FF2B5EF4-FFF2-40B4-BE49-F238E27FC236}">
                <a16:creationId xmlns:a16="http://schemas.microsoft.com/office/drawing/2014/main" id="{6B7825B9-2F83-F972-F68D-3E4F5FBA0043}"/>
              </a:ext>
            </a:extLst>
          </p:cNvPr>
          <p:cNvCxnSpPr>
            <a:cxnSpLocks/>
          </p:cNvCxnSpPr>
          <p:nvPr/>
        </p:nvCxnSpPr>
        <p:spPr>
          <a:xfrm flipH="1" flipV="1">
            <a:off x="4395019" y="1858297"/>
            <a:ext cx="1253613" cy="13863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675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3CDF5-0F36-8990-D023-DBF4BB8CBFFB}"/>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BE995E2B-6824-2D87-828F-B9BF1FB32AE2}"/>
              </a:ext>
            </a:extLst>
          </p:cNvPr>
          <p:cNvPicPr>
            <a:picLocks noChangeAspect="1"/>
          </p:cNvPicPr>
          <p:nvPr/>
        </p:nvPicPr>
        <p:blipFill>
          <a:blip r:embed="rId2"/>
          <a:stretch>
            <a:fillRect/>
          </a:stretch>
        </p:blipFill>
        <p:spPr>
          <a:xfrm>
            <a:off x="0" y="1673"/>
            <a:ext cx="12192000" cy="6854653"/>
          </a:xfrm>
          <a:prstGeom prst="rect">
            <a:avLst/>
          </a:prstGeom>
        </p:spPr>
      </p:pic>
      <p:cxnSp>
        <p:nvCxnSpPr>
          <p:cNvPr id="4" name="Conector de Seta Reta 3">
            <a:extLst>
              <a:ext uri="{FF2B5EF4-FFF2-40B4-BE49-F238E27FC236}">
                <a16:creationId xmlns:a16="http://schemas.microsoft.com/office/drawing/2014/main" id="{6F1DA2C8-2306-BBB8-C496-F54F060A449D}"/>
              </a:ext>
            </a:extLst>
          </p:cNvPr>
          <p:cNvCxnSpPr>
            <a:cxnSpLocks/>
          </p:cNvCxnSpPr>
          <p:nvPr/>
        </p:nvCxnSpPr>
        <p:spPr>
          <a:xfrm flipH="1" flipV="1">
            <a:off x="2477730" y="4070555"/>
            <a:ext cx="294967" cy="11208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8414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CCFCD-256C-A3A6-AAF4-78FFF2A88CCD}"/>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A9DB0317-2E6F-0742-5719-D7362921BC3C}"/>
              </a:ext>
            </a:extLst>
          </p:cNvPr>
          <p:cNvPicPr>
            <a:picLocks noChangeAspect="1"/>
          </p:cNvPicPr>
          <p:nvPr/>
        </p:nvPicPr>
        <p:blipFill>
          <a:blip r:embed="rId2"/>
          <a:stretch>
            <a:fillRect/>
          </a:stretch>
        </p:blipFill>
        <p:spPr>
          <a:xfrm>
            <a:off x="0" y="1673"/>
            <a:ext cx="12192000" cy="6854653"/>
          </a:xfrm>
          <a:prstGeom prst="rect">
            <a:avLst/>
          </a:prstGeom>
        </p:spPr>
      </p:pic>
      <p:cxnSp>
        <p:nvCxnSpPr>
          <p:cNvPr id="4" name="Conector de Seta Reta 3">
            <a:extLst>
              <a:ext uri="{FF2B5EF4-FFF2-40B4-BE49-F238E27FC236}">
                <a16:creationId xmlns:a16="http://schemas.microsoft.com/office/drawing/2014/main" id="{3090BA53-1874-9112-16B4-F967D7859BB3}"/>
              </a:ext>
            </a:extLst>
          </p:cNvPr>
          <p:cNvCxnSpPr>
            <a:cxnSpLocks/>
          </p:cNvCxnSpPr>
          <p:nvPr/>
        </p:nvCxnSpPr>
        <p:spPr>
          <a:xfrm flipH="1">
            <a:off x="7565922" y="4188542"/>
            <a:ext cx="1002890" cy="6415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Conector de Seta Reta 5">
            <a:extLst>
              <a:ext uri="{FF2B5EF4-FFF2-40B4-BE49-F238E27FC236}">
                <a16:creationId xmlns:a16="http://schemas.microsoft.com/office/drawing/2014/main" id="{F3A5430C-41E1-9D8F-B3FD-602722AF10F0}"/>
              </a:ext>
            </a:extLst>
          </p:cNvPr>
          <p:cNvCxnSpPr>
            <a:cxnSpLocks/>
          </p:cNvCxnSpPr>
          <p:nvPr/>
        </p:nvCxnSpPr>
        <p:spPr>
          <a:xfrm flipH="1">
            <a:off x="7565922" y="5417574"/>
            <a:ext cx="1002890" cy="64155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6923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B5050-1F2F-1F40-22F2-CC27A4026684}"/>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01336D9D-309C-AF6D-D9C6-DE59BB04591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177908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92C4D-D793-9F61-90A6-08B4E55C9FDE}"/>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EC9A8FDE-FF90-6338-A0F3-FCD3CF7BE2D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930386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9D8C6-AA78-46B9-55B0-E341B4B0AA47}"/>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E7A70F94-2D67-73D3-1856-DA7D2E5EBA22}"/>
              </a:ext>
            </a:extLst>
          </p:cNvPr>
          <p:cNvPicPr>
            <a:picLocks noChangeAspect="1"/>
          </p:cNvPicPr>
          <p:nvPr/>
        </p:nvPicPr>
        <p:blipFill>
          <a:blip r:embed="rId2"/>
          <a:stretch>
            <a:fillRect/>
          </a:stretch>
        </p:blipFill>
        <p:spPr>
          <a:xfrm>
            <a:off x="0" y="1673"/>
            <a:ext cx="12192000" cy="6854653"/>
          </a:xfrm>
          <a:prstGeom prst="rect">
            <a:avLst/>
          </a:prstGeom>
        </p:spPr>
      </p:pic>
      <p:cxnSp>
        <p:nvCxnSpPr>
          <p:cNvPr id="5" name="Conector de Seta Reta 4">
            <a:extLst>
              <a:ext uri="{FF2B5EF4-FFF2-40B4-BE49-F238E27FC236}">
                <a16:creationId xmlns:a16="http://schemas.microsoft.com/office/drawing/2014/main" id="{265D4460-C9DA-D736-4BA6-3ACB9C6CE329}"/>
              </a:ext>
            </a:extLst>
          </p:cNvPr>
          <p:cNvCxnSpPr>
            <a:cxnSpLocks/>
          </p:cNvCxnSpPr>
          <p:nvPr/>
        </p:nvCxnSpPr>
        <p:spPr>
          <a:xfrm flipV="1">
            <a:off x="9792929" y="4011561"/>
            <a:ext cx="265471" cy="15485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A3770DE2-852C-7EF8-FB64-07666740581D}"/>
              </a:ext>
            </a:extLst>
          </p:cNvPr>
          <p:cNvCxnSpPr>
            <a:cxnSpLocks/>
          </p:cNvCxnSpPr>
          <p:nvPr/>
        </p:nvCxnSpPr>
        <p:spPr>
          <a:xfrm flipV="1">
            <a:off x="8008374" y="1607574"/>
            <a:ext cx="1386349" cy="5161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3942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64443-8F95-56DF-AB4C-E52F90F997DC}"/>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0A7E6901-C808-574E-C80E-77CD6311CC71}"/>
              </a:ext>
            </a:extLst>
          </p:cNvPr>
          <p:cNvPicPr>
            <a:picLocks noChangeAspect="1"/>
          </p:cNvPicPr>
          <p:nvPr/>
        </p:nvPicPr>
        <p:blipFill>
          <a:blip r:embed="rId2"/>
          <a:stretch>
            <a:fillRect/>
          </a:stretch>
        </p:blipFill>
        <p:spPr>
          <a:xfrm>
            <a:off x="0" y="1673"/>
            <a:ext cx="12192000" cy="6854653"/>
          </a:xfrm>
          <a:prstGeom prst="rect">
            <a:avLst/>
          </a:prstGeom>
        </p:spPr>
      </p:pic>
      <p:cxnSp>
        <p:nvCxnSpPr>
          <p:cNvPr id="5" name="Conector de Seta Reta 4">
            <a:extLst>
              <a:ext uri="{FF2B5EF4-FFF2-40B4-BE49-F238E27FC236}">
                <a16:creationId xmlns:a16="http://schemas.microsoft.com/office/drawing/2014/main" id="{F742D8D0-C1DC-9C9E-66C9-CC9A7851EC8B}"/>
              </a:ext>
            </a:extLst>
          </p:cNvPr>
          <p:cNvCxnSpPr>
            <a:cxnSpLocks/>
          </p:cNvCxnSpPr>
          <p:nvPr/>
        </p:nvCxnSpPr>
        <p:spPr>
          <a:xfrm flipV="1">
            <a:off x="7787148" y="5987845"/>
            <a:ext cx="575187" cy="530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5362" name="Picture 2" descr="Como abrir um arquivo zipado; veja opções para PC, Mac, iOS e Android">
            <a:extLst>
              <a:ext uri="{FF2B5EF4-FFF2-40B4-BE49-F238E27FC236}">
                <a16:creationId xmlns:a16="http://schemas.microsoft.com/office/drawing/2014/main" id="{E804DF14-A3D5-BAAD-552F-C5BEC0F4341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2999" y="5429080"/>
            <a:ext cx="2434149" cy="142892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Conector reto 1">
            <a:extLst>
              <a:ext uri="{FF2B5EF4-FFF2-40B4-BE49-F238E27FC236}">
                <a16:creationId xmlns:a16="http://schemas.microsoft.com/office/drawing/2014/main" id="{8D9B3619-2C71-44A7-5C5C-693B49233A6F}"/>
              </a:ext>
            </a:extLst>
          </p:cNvPr>
          <p:cNvCxnSpPr>
            <a:cxnSpLocks/>
          </p:cNvCxnSpPr>
          <p:nvPr/>
        </p:nvCxnSpPr>
        <p:spPr>
          <a:xfrm flipH="1" flipV="1">
            <a:off x="5352999" y="4578912"/>
            <a:ext cx="452068" cy="85016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C362E07C-F0B0-4BAA-96B3-E2467572EE01}"/>
              </a:ext>
            </a:extLst>
          </p:cNvPr>
          <p:cNvSpPr txBox="1"/>
          <p:nvPr/>
        </p:nvSpPr>
        <p:spPr>
          <a:xfrm>
            <a:off x="3822986" y="3428999"/>
            <a:ext cx="3964162" cy="1077218"/>
          </a:xfrm>
          <a:prstGeom prst="rect">
            <a:avLst/>
          </a:prstGeom>
          <a:noFill/>
        </p:spPr>
        <p:txBody>
          <a:bodyPr wrap="none" rtlCol="0">
            <a:spAutoFit/>
          </a:bodyPr>
          <a:lstStyle/>
          <a:p>
            <a:r>
              <a:rPr lang="pt-BR" sz="3200" dirty="0">
                <a:solidFill>
                  <a:srgbClr val="C00000"/>
                </a:solidFill>
              </a:rPr>
              <a:t>sempre subir arquivos </a:t>
            </a:r>
          </a:p>
          <a:p>
            <a:r>
              <a:rPr lang="pt-BR" sz="3200" dirty="0">
                <a:solidFill>
                  <a:srgbClr val="C00000"/>
                </a:solidFill>
              </a:rPr>
              <a:t>em formato zipado</a:t>
            </a:r>
          </a:p>
        </p:txBody>
      </p:sp>
    </p:spTree>
    <p:extLst>
      <p:ext uri="{BB962C8B-B14F-4D97-AF65-F5344CB8AC3E}">
        <p14:creationId xmlns:p14="http://schemas.microsoft.com/office/powerpoint/2010/main" val="20736673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28EBA-A222-0C28-199E-1CBD76133774}"/>
            </a:ext>
          </a:extLst>
        </p:cNvPr>
        <p:cNvGrpSpPr/>
        <p:nvPr/>
      </p:nvGrpSpPr>
      <p:grpSpPr>
        <a:xfrm>
          <a:off x="0" y="0"/>
          <a:ext cx="0" cy="0"/>
          <a:chOff x="0" y="0"/>
          <a:chExt cx="0" cy="0"/>
        </a:xfrm>
      </p:grpSpPr>
      <p:grpSp>
        <p:nvGrpSpPr>
          <p:cNvPr id="2" name="Agrupar 1">
            <a:extLst>
              <a:ext uri="{FF2B5EF4-FFF2-40B4-BE49-F238E27FC236}">
                <a16:creationId xmlns:a16="http://schemas.microsoft.com/office/drawing/2014/main" id="{A5695659-5A8F-0718-E342-3E9510CAD709}"/>
              </a:ext>
            </a:extLst>
          </p:cNvPr>
          <p:cNvGrpSpPr/>
          <p:nvPr/>
        </p:nvGrpSpPr>
        <p:grpSpPr>
          <a:xfrm>
            <a:off x="1710522" y="1382112"/>
            <a:ext cx="8770956" cy="4093775"/>
            <a:chOff x="2651549" y="2465174"/>
            <a:chExt cx="8770956" cy="4093775"/>
          </a:xfrm>
        </p:grpSpPr>
        <p:sp>
          <p:nvSpPr>
            <p:cNvPr id="8" name="CaixaDeTexto 7">
              <a:extLst>
                <a:ext uri="{FF2B5EF4-FFF2-40B4-BE49-F238E27FC236}">
                  <a16:creationId xmlns:a16="http://schemas.microsoft.com/office/drawing/2014/main" id="{A3BADA32-5F8B-B602-83B8-DEF7B3D06CF9}"/>
                </a:ext>
              </a:extLst>
            </p:cNvPr>
            <p:cNvSpPr txBox="1"/>
            <p:nvPr/>
          </p:nvSpPr>
          <p:spPr>
            <a:xfrm>
              <a:off x="5303609" y="2465174"/>
              <a:ext cx="4588885" cy="3662541"/>
            </a:xfrm>
            <a:prstGeom prst="rect">
              <a:avLst/>
            </a:prstGeom>
            <a:noFill/>
          </p:spPr>
          <p:txBody>
            <a:bodyPr wrap="square" rtlCol="0">
              <a:spAutoFit/>
            </a:bodyPr>
            <a:lstStyle/>
            <a:p>
              <a:pPr algn="ctr"/>
              <a:r>
                <a:rPr lang="pt-BR" sz="2400" b="1" dirty="0">
                  <a:solidFill>
                    <a:srgbClr val="3D70BA"/>
                  </a:solidFill>
                  <a:effectLst>
                    <a:outerShdw blurRad="38100" dist="38100" dir="2700000" algn="tl">
                      <a:srgbClr val="000000">
                        <a:alpha val="43137"/>
                      </a:srgbClr>
                    </a:outerShdw>
                  </a:effectLst>
                  <a:latin typeface="Tempus Sans ITC" panose="04020404030D07020202" pitchFamily="82" charset="0"/>
                </a:rPr>
                <a:t>PhD. H</a:t>
              </a:r>
              <a:r>
                <a:rPr lang="pt-BR" sz="2400" b="1" i="0" dirty="0">
                  <a:solidFill>
                    <a:srgbClr val="3D70BA"/>
                  </a:solidFill>
                  <a:effectLst>
                    <a:outerShdw blurRad="38100" dist="38100" dir="2700000" algn="tl">
                      <a:srgbClr val="000000">
                        <a:alpha val="43137"/>
                      </a:srgbClr>
                    </a:outerShdw>
                  </a:effectLst>
                  <a:latin typeface="Tempus Sans ITC" panose="04020404030D07020202" pitchFamily="82" charset="0"/>
                </a:rPr>
                <a:t>ernani G. da Cunha Ramos</a:t>
              </a:r>
              <a:endParaRPr lang="pt-BR" sz="2400" b="0" i="0" dirty="0">
                <a:solidFill>
                  <a:srgbClr val="3D70BA"/>
                </a:solidFill>
                <a:effectLst>
                  <a:outerShdw blurRad="38100" dist="38100" dir="2700000" algn="tl">
                    <a:srgbClr val="000000">
                      <a:alpha val="43137"/>
                    </a:srgbClr>
                  </a:outerShdw>
                </a:effectLst>
                <a:latin typeface="Tempus Sans ITC" panose="04020404030D07020202" pitchFamily="82" charset="0"/>
              </a:endParaRPr>
            </a:p>
            <a:p>
              <a:pPr algn="ctr"/>
              <a:r>
                <a:rPr lang="en-US" sz="2400" b="1" dirty="0">
                  <a:solidFill>
                    <a:srgbClr val="3D70BA"/>
                  </a:solidFill>
                  <a:effectLst>
                    <a:outerShdw blurRad="38100" dist="38100" dir="2700000" algn="tl">
                      <a:srgbClr val="000000">
                        <a:alpha val="43137"/>
                      </a:srgbClr>
                    </a:outerShdw>
                  </a:effectLst>
                  <a:latin typeface="Tempus Sans ITC" panose="04020404030D07020202" pitchFamily="82" charset="0"/>
                </a:rPr>
                <a:t>Veterinary &amp; Ecologist</a:t>
              </a:r>
            </a:p>
            <a:p>
              <a:pPr algn="ctr"/>
              <a:r>
                <a:rPr lang="en-US" sz="1600" b="0" i="0" dirty="0">
                  <a:solidFill>
                    <a:srgbClr val="000000"/>
                  </a:solidFill>
                  <a:effectLst/>
                  <a:latin typeface="Tempus Sans ITC" panose="04020404030D07020202" pitchFamily="82" charset="0"/>
                </a:rPr>
                <a:t>Forensic Ecology Group Applied to </a:t>
              </a:r>
              <a:r>
                <a:rPr lang="en-US" sz="1600" dirty="0">
                  <a:solidFill>
                    <a:srgbClr val="000000"/>
                  </a:solidFill>
                  <a:latin typeface="Tempus Sans ITC" panose="04020404030D07020202" pitchFamily="82" charset="0"/>
                </a:rPr>
                <a:t>Conservation</a:t>
              </a:r>
              <a:endParaRPr lang="en-US" sz="1600" b="0" i="0" dirty="0">
                <a:solidFill>
                  <a:srgbClr val="000000"/>
                </a:solidFill>
                <a:effectLst/>
                <a:latin typeface="Tempus Sans ITC" panose="04020404030D07020202" pitchFamily="82" charset="0"/>
              </a:endParaRPr>
            </a:p>
            <a:p>
              <a:pPr algn="ctr"/>
              <a:r>
                <a:rPr lang="en-US" sz="1600" dirty="0">
                  <a:solidFill>
                    <a:srgbClr val="000000"/>
                  </a:solidFill>
                  <a:latin typeface="Tempus Sans ITC" panose="04020404030D07020202" pitchFamily="82" charset="0"/>
                </a:rPr>
                <a:t>International Society for Animal Forensic Sciences</a:t>
              </a:r>
            </a:p>
            <a:p>
              <a:pPr algn="l"/>
              <a:endParaRPr lang="pt-BR" sz="1600" dirty="0">
                <a:solidFill>
                  <a:srgbClr val="000000"/>
                </a:solidFill>
                <a:latin typeface="Tempus Sans ITC" panose="04020404030D07020202" pitchFamily="82" charset="0"/>
              </a:endParaRPr>
            </a:p>
            <a:p>
              <a:pPr algn="l"/>
              <a:r>
                <a:rPr lang="pt-BR" sz="1600" dirty="0">
                  <a:solidFill>
                    <a:srgbClr val="000000"/>
                  </a:solidFill>
                  <a:latin typeface="Tempus Sans ITC" panose="04020404030D07020202" pitchFamily="82" charset="0"/>
                </a:rPr>
                <a:t>Postdoctoral fellow at UESC/LEAC</a:t>
              </a:r>
            </a:p>
            <a:p>
              <a:pPr algn="l"/>
              <a:r>
                <a:rPr lang="pt-BR" sz="1600" dirty="0">
                  <a:solidFill>
                    <a:srgbClr val="000000"/>
                  </a:solidFill>
                  <a:latin typeface="Tempus Sans ITC" panose="04020404030D07020202" pitchFamily="82" charset="0"/>
                </a:rPr>
                <a:t>Applied Ecology &amp; Conservation Lab</a:t>
              </a:r>
            </a:p>
            <a:p>
              <a:pPr algn="l"/>
              <a:r>
                <a:rPr lang="en-US" sz="1600" b="0" i="0" dirty="0">
                  <a:solidFill>
                    <a:srgbClr val="000000"/>
                  </a:solidFill>
                  <a:effectLst/>
                  <a:latin typeface="Tempus Sans ITC" panose="04020404030D07020202" pitchFamily="82" charset="0"/>
                </a:rPr>
                <a:t>State University of Santa Cruz</a:t>
              </a:r>
              <a:r>
                <a:rPr lang="pt-BR" sz="1600" b="0" i="0" dirty="0">
                  <a:solidFill>
                    <a:srgbClr val="000000"/>
                  </a:solidFill>
                  <a:effectLst/>
                  <a:latin typeface="Tempus Sans ITC" panose="04020404030D07020202" pitchFamily="82" charset="0"/>
                </a:rPr>
                <a:t>- UESC</a:t>
              </a:r>
            </a:p>
            <a:p>
              <a:pPr algn="l"/>
              <a:r>
                <a:rPr lang="pt-BR" sz="1600" b="0" i="0" dirty="0">
                  <a:solidFill>
                    <a:srgbClr val="000000"/>
                  </a:solidFill>
                  <a:effectLst/>
                  <a:latin typeface="Tempus Sans ITC" panose="04020404030D07020202" pitchFamily="82" charset="0"/>
                </a:rPr>
                <a:t>Adress: Rodovia Jorge Amado, km 16</a:t>
              </a:r>
            </a:p>
            <a:p>
              <a:pPr algn="l"/>
              <a:r>
                <a:rPr lang="pt-BR" sz="1600" b="0" i="0" dirty="0">
                  <a:solidFill>
                    <a:srgbClr val="000000"/>
                  </a:solidFill>
                  <a:effectLst/>
                  <a:latin typeface="Tempus Sans ITC" panose="04020404030D07020202" pitchFamily="82" charset="0"/>
                </a:rPr>
                <a:t>Ilhéus, Brazil</a:t>
              </a:r>
              <a:r>
                <a:rPr lang="pt-BR" sz="1600" dirty="0">
                  <a:solidFill>
                    <a:srgbClr val="000000"/>
                  </a:solidFill>
                  <a:latin typeface="Tempus Sans ITC" panose="04020404030D07020202" pitchFamily="82" charset="0"/>
                </a:rPr>
                <a:t> –</a:t>
              </a:r>
              <a:r>
                <a:rPr lang="pt-BR" sz="1600" b="0" i="0" dirty="0">
                  <a:solidFill>
                    <a:srgbClr val="000000"/>
                  </a:solidFill>
                  <a:effectLst/>
                  <a:latin typeface="Tempus Sans ITC" panose="04020404030D07020202" pitchFamily="82" charset="0"/>
                </a:rPr>
                <a:t> CEP: 45662-000</a:t>
              </a:r>
            </a:p>
            <a:p>
              <a:pPr algn="l"/>
              <a:endParaRPr lang="pt-BR" sz="300" b="0" i="0" dirty="0">
                <a:solidFill>
                  <a:srgbClr val="000000"/>
                </a:solidFill>
                <a:effectLst/>
                <a:latin typeface="Tempus Sans ITC" panose="04020404030D07020202" pitchFamily="82" charset="0"/>
              </a:endParaRPr>
            </a:p>
            <a:p>
              <a:pPr algn="l"/>
              <a:r>
                <a:rPr lang="pt-BR" sz="1600" b="1" dirty="0">
                  <a:solidFill>
                    <a:srgbClr val="3D70BA"/>
                  </a:solidFill>
                  <a:latin typeface="Tempus Sans ITC" panose="04020404030D07020202" pitchFamily="82" charset="0"/>
                  <a:hlinkClick r:id="rId2">
                    <a:extLst>
                      <a:ext uri="{A12FA001-AC4F-418D-AE19-62706E023703}">
                        <ahyp:hlinkClr xmlns:ahyp="http://schemas.microsoft.com/office/drawing/2018/hyperlinkcolor" val="tx"/>
                      </a:ext>
                    </a:extLst>
                  </a:hlinkClick>
                </a:rPr>
                <a:t>ecologia.forense@gmail.com</a:t>
              </a:r>
              <a:r>
                <a:rPr lang="pt-BR" sz="1600" b="1" dirty="0">
                  <a:solidFill>
                    <a:srgbClr val="3D70BA"/>
                  </a:solidFill>
                  <a:latin typeface="Tempus Sans ITC" panose="04020404030D07020202" pitchFamily="82" charset="0"/>
                </a:rPr>
                <a:t> </a:t>
              </a:r>
              <a:endParaRPr lang="pt-BR" sz="1600" b="1" i="0" dirty="0">
                <a:solidFill>
                  <a:srgbClr val="3D70BA"/>
                </a:solidFill>
                <a:effectLst/>
                <a:latin typeface="Tempus Sans ITC" panose="04020404030D07020202" pitchFamily="82" charset="0"/>
              </a:endParaRPr>
            </a:p>
            <a:p>
              <a:pPr algn="l"/>
              <a:endParaRPr lang="pt-BR" sz="100" b="0" i="0" dirty="0">
                <a:solidFill>
                  <a:srgbClr val="000000"/>
                </a:solidFill>
                <a:effectLst/>
                <a:latin typeface="Calibri" panose="020F0502020204030204" pitchFamily="34" charset="0"/>
              </a:endParaRPr>
            </a:p>
            <a:p>
              <a:pPr algn="l"/>
              <a:r>
                <a:rPr lang="pt-BR" sz="1600" b="0" i="0" dirty="0">
                  <a:solidFill>
                    <a:srgbClr val="000000"/>
                  </a:solidFill>
                  <a:effectLst/>
                  <a:latin typeface="Calibri" panose="020F0502020204030204" pitchFamily="34" charset="0"/>
                </a:rPr>
                <a:t>        </a:t>
              </a:r>
              <a:r>
                <a:rPr lang="pt-BR" sz="2000" b="0" i="0" dirty="0">
                  <a:solidFill>
                    <a:srgbClr val="000000"/>
                  </a:solidFill>
                  <a:effectLst/>
                  <a:latin typeface="Gabriola" panose="04040605051002020D02" pitchFamily="82" charset="0"/>
                </a:rPr>
                <a:t>+55(73)9.8843-4121</a:t>
              </a:r>
            </a:p>
            <a:p>
              <a:endParaRPr lang="pt-BR" sz="1600" dirty="0"/>
            </a:p>
          </p:txBody>
        </p:sp>
        <p:pic>
          <p:nvPicPr>
            <p:cNvPr id="1026" name="Picture 2" descr="Simbolo fita Imagens – Download Grátis no Freepik">
              <a:extLst>
                <a:ext uri="{FF2B5EF4-FFF2-40B4-BE49-F238E27FC236}">
                  <a16:creationId xmlns:a16="http://schemas.microsoft.com/office/drawing/2014/main" id="{7CDDB6B8-2050-CB28-490B-463D461BBE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40" t="11508" r="17433" b="19015"/>
            <a:stretch>
              <a:fillRect/>
            </a:stretch>
          </p:blipFill>
          <p:spPr bwMode="auto">
            <a:xfrm rot="618235">
              <a:off x="10080317" y="2591375"/>
              <a:ext cx="975766" cy="103146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41192F93-4F7B-DAD8-A452-11774ED98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567" y="4894043"/>
              <a:ext cx="2313038" cy="857752"/>
            </a:xfrm>
            <a:prstGeom prst="rect">
              <a:avLst/>
            </a:prstGeom>
          </p:spPr>
        </p:pic>
        <p:pic>
          <p:nvPicPr>
            <p:cNvPr id="10" name="Imagem 9">
              <a:extLst>
                <a:ext uri="{FF2B5EF4-FFF2-40B4-BE49-F238E27FC236}">
                  <a16:creationId xmlns:a16="http://schemas.microsoft.com/office/drawing/2014/main" id="{009F7DFF-A6CA-7168-A36E-31D0FAE3F22A}"/>
                </a:ext>
              </a:extLst>
            </p:cNvPr>
            <p:cNvPicPr>
              <a:picLocks noChangeAspect="1"/>
            </p:cNvPicPr>
            <p:nvPr/>
          </p:nvPicPr>
          <p:blipFill>
            <a:blip r:embed="rId5"/>
            <a:stretch>
              <a:fillRect/>
            </a:stretch>
          </p:blipFill>
          <p:spPr>
            <a:xfrm>
              <a:off x="5403409" y="5524089"/>
              <a:ext cx="343935" cy="335002"/>
            </a:xfrm>
            <a:prstGeom prst="rect">
              <a:avLst/>
            </a:prstGeom>
          </p:spPr>
        </p:pic>
        <p:cxnSp>
          <p:nvCxnSpPr>
            <p:cNvPr id="16" name="Conector reto 15">
              <a:extLst>
                <a:ext uri="{FF2B5EF4-FFF2-40B4-BE49-F238E27FC236}">
                  <a16:creationId xmlns:a16="http://schemas.microsoft.com/office/drawing/2014/main" id="{01E61A45-8EAA-FFAA-E3A7-8318BCFA02F3}"/>
                </a:ext>
              </a:extLst>
            </p:cNvPr>
            <p:cNvCxnSpPr>
              <a:cxnSpLocks/>
            </p:cNvCxnSpPr>
            <p:nvPr/>
          </p:nvCxnSpPr>
          <p:spPr>
            <a:xfrm flipH="1">
              <a:off x="5302297" y="2465174"/>
              <a:ext cx="38882" cy="3259007"/>
            </a:xfrm>
            <a:prstGeom prst="line">
              <a:avLst/>
            </a:prstGeom>
            <a:ln w="38100">
              <a:solidFill>
                <a:srgbClr val="3D70BA"/>
              </a:solidFill>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ED04AB0D-0FF8-0F05-60AA-9A4CB7CF7AD6}"/>
                </a:ext>
              </a:extLst>
            </p:cNvPr>
            <p:cNvSpPr txBox="1"/>
            <p:nvPr/>
          </p:nvSpPr>
          <p:spPr>
            <a:xfrm>
              <a:off x="2651549" y="5912618"/>
              <a:ext cx="8770956" cy="646331"/>
            </a:xfrm>
            <a:prstGeom prst="rect">
              <a:avLst/>
            </a:prstGeom>
            <a:noFill/>
          </p:spPr>
          <p:txBody>
            <a:bodyPr wrap="square">
              <a:spAutoFit/>
            </a:bodyPr>
            <a:lstStyle/>
            <a:p>
              <a:r>
                <a:rPr lang="en-US" sz="1200" b="0" i="0" dirty="0">
                  <a:solidFill>
                    <a:srgbClr val="888888"/>
                  </a:solidFill>
                  <a:effectLst/>
                  <a:latin typeface="Arial" panose="020B0604020202020204" pitchFamily="34" charset="0"/>
                </a:rPr>
                <a:t>The content of this email is confidential and intended for the recipient specified in message only. It is strictly forbidden to share any part of this message with any third party, without a written consent of the sender. If you received this message by mistake, please reply to this message and follow with its deletion, so that we can ensure such a mistake does not occur in the future.</a:t>
              </a:r>
              <a:endParaRPr lang="pt-BR" sz="1200" dirty="0"/>
            </a:p>
          </p:txBody>
        </p:sp>
        <p:pic>
          <p:nvPicPr>
            <p:cNvPr id="3" name="Imagem 2">
              <a:extLst>
                <a:ext uri="{FF2B5EF4-FFF2-40B4-BE49-F238E27FC236}">
                  <a16:creationId xmlns:a16="http://schemas.microsoft.com/office/drawing/2014/main" id="{60E32EB2-9946-7424-2147-079F69FE60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991" y="3852472"/>
              <a:ext cx="1899323" cy="1899323"/>
            </a:xfrm>
            <a:prstGeom prst="rect">
              <a:avLst/>
            </a:prstGeom>
          </p:spPr>
        </p:pic>
        <p:pic>
          <p:nvPicPr>
            <p:cNvPr id="4" name="Picture 2" descr="Sua foto do perfil">
              <a:extLst>
                <a:ext uri="{FF2B5EF4-FFF2-40B4-BE49-F238E27FC236}">
                  <a16:creationId xmlns:a16="http://schemas.microsoft.com/office/drawing/2014/main" id="{746FA6E1-F59B-0822-27D7-14048807A8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6105" y="2512424"/>
              <a:ext cx="1903359" cy="190335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8134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1C562-FC72-0953-31F2-32155ECB3D1F}"/>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F8B5284-A49D-AFB9-0DAD-04D39EB99CF9}"/>
              </a:ext>
            </a:extLst>
          </p:cNvPr>
          <p:cNvSpPr txBox="1"/>
          <p:nvPr/>
        </p:nvSpPr>
        <p:spPr>
          <a:xfrm>
            <a:off x="280220" y="273827"/>
            <a:ext cx="9984658" cy="954107"/>
          </a:xfrm>
          <a:prstGeom prst="rect">
            <a:avLst/>
          </a:prstGeom>
          <a:noFill/>
        </p:spPr>
        <p:txBody>
          <a:bodyPr wrap="square" rtlCol="0">
            <a:spAutoFit/>
          </a:bodyPr>
          <a:lstStyle/>
          <a:p>
            <a:r>
              <a:rPr lang="pt-BR" sz="2800" b="1" dirty="0"/>
              <a:t>Etapa: </a:t>
            </a:r>
          </a:p>
          <a:p>
            <a:r>
              <a:rPr lang="pt-BR" sz="2800" b="1" dirty="0">
                <a:solidFill>
                  <a:srgbClr val="C00000"/>
                </a:solidFill>
              </a:rPr>
              <a:t>- Estudar o Relatório de saída (HTML)</a:t>
            </a:r>
            <a:endParaRPr lang="pt-BR" sz="2800" b="1" dirty="0"/>
          </a:p>
        </p:txBody>
      </p:sp>
      <p:pic>
        <p:nvPicPr>
          <p:cNvPr id="8" name="Imagem 7">
            <a:extLst>
              <a:ext uri="{FF2B5EF4-FFF2-40B4-BE49-F238E27FC236}">
                <a16:creationId xmlns:a16="http://schemas.microsoft.com/office/drawing/2014/main" id="{61E93CEC-FF4F-3FDE-854E-986FFE22D3D3}"/>
              </a:ext>
            </a:extLst>
          </p:cNvPr>
          <p:cNvPicPr>
            <a:picLocks noChangeAspect="1"/>
          </p:cNvPicPr>
          <p:nvPr/>
        </p:nvPicPr>
        <p:blipFill>
          <a:blip r:embed="rId2"/>
          <a:stretch>
            <a:fillRect/>
          </a:stretch>
        </p:blipFill>
        <p:spPr>
          <a:xfrm>
            <a:off x="2155721" y="1696064"/>
            <a:ext cx="8301451" cy="5368413"/>
          </a:xfrm>
          <a:prstGeom prst="rect">
            <a:avLst/>
          </a:prstGeom>
        </p:spPr>
      </p:pic>
    </p:spTree>
    <p:extLst>
      <p:ext uri="{BB962C8B-B14F-4D97-AF65-F5344CB8AC3E}">
        <p14:creationId xmlns:p14="http://schemas.microsoft.com/office/powerpoint/2010/main" val="12706132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00D2E-1CD7-8887-B257-A910898D8AD7}"/>
            </a:ext>
          </a:extLst>
        </p:cNvPr>
        <p:cNvGrpSpPr/>
        <p:nvPr/>
      </p:nvGrpSpPr>
      <p:grpSpPr>
        <a:xfrm>
          <a:off x="0" y="0"/>
          <a:ext cx="0" cy="0"/>
          <a:chOff x="0" y="0"/>
          <a:chExt cx="0" cy="0"/>
        </a:xfrm>
      </p:grpSpPr>
      <p:pic>
        <p:nvPicPr>
          <p:cNvPr id="16386" name="Picture 2" descr="Page 2 | Lion desktop wallpaper Images - Free Download on Freepik">
            <a:extLst>
              <a:ext uri="{FF2B5EF4-FFF2-40B4-BE49-F238E27FC236}">
                <a16:creationId xmlns:a16="http://schemas.microsoft.com/office/drawing/2014/main" id="{785D365A-C81F-F2B9-8C67-DB0575A25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632254"/>
            <a:ext cx="12192000" cy="81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981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CCA82-A6D5-6558-A6E4-15009A058682}"/>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BE76D0C3-8129-3B6B-4B35-BDE92DCCDF3B}"/>
              </a:ext>
            </a:extLst>
          </p:cNvPr>
          <p:cNvSpPr txBox="1"/>
          <p:nvPr/>
        </p:nvSpPr>
        <p:spPr>
          <a:xfrm>
            <a:off x="353962" y="72833"/>
            <a:ext cx="9984658" cy="1384995"/>
          </a:xfrm>
          <a:prstGeom prst="rect">
            <a:avLst/>
          </a:prstGeom>
          <a:noFill/>
        </p:spPr>
        <p:txBody>
          <a:bodyPr wrap="square" rtlCol="0">
            <a:spAutoFit/>
          </a:bodyPr>
          <a:lstStyle/>
          <a:p>
            <a:r>
              <a:rPr lang="pt-BR" sz="2800" b="1" dirty="0"/>
              <a:t>Etapa:</a:t>
            </a:r>
          </a:p>
          <a:p>
            <a:pPr marL="457200" indent="-457200">
              <a:buFontTx/>
              <a:buChar char="-"/>
            </a:pPr>
            <a:r>
              <a:rPr lang="pt-BR" sz="2800" b="1" dirty="0">
                <a:solidFill>
                  <a:srgbClr val="C00000"/>
                </a:solidFill>
              </a:rPr>
              <a:t>Comparar linguagem YAML </a:t>
            </a:r>
          </a:p>
          <a:p>
            <a:r>
              <a:rPr lang="pt-BR" sz="2800" b="1" dirty="0">
                <a:solidFill>
                  <a:srgbClr val="C00000"/>
                </a:solidFill>
              </a:rPr>
              <a:t>com o relatório de saída</a:t>
            </a:r>
            <a:endParaRPr lang="pt-BR" sz="2800" b="1" dirty="0"/>
          </a:p>
        </p:txBody>
      </p:sp>
      <p:pic>
        <p:nvPicPr>
          <p:cNvPr id="6" name="Imagem 5">
            <a:extLst>
              <a:ext uri="{FF2B5EF4-FFF2-40B4-BE49-F238E27FC236}">
                <a16:creationId xmlns:a16="http://schemas.microsoft.com/office/drawing/2014/main" id="{F9D44DF5-1C8C-140B-75BF-FFE7504BFEF6}"/>
              </a:ext>
            </a:extLst>
          </p:cNvPr>
          <p:cNvPicPr>
            <a:picLocks noChangeAspect="1"/>
          </p:cNvPicPr>
          <p:nvPr/>
        </p:nvPicPr>
        <p:blipFill>
          <a:blip r:embed="rId2"/>
          <a:stretch>
            <a:fillRect/>
          </a:stretch>
        </p:blipFill>
        <p:spPr>
          <a:xfrm>
            <a:off x="353962" y="1605989"/>
            <a:ext cx="5505450" cy="4972050"/>
          </a:xfrm>
          <a:prstGeom prst="rect">
            <a:avLst/>
          </a:prstGeom>
        </p:spPr>
      </p:pic>
      <p:pic>
        <p:nvPicPr>
          <p:cNvPr id="9" name="Imagem 8">
            <a:extLst>
              <a:ext uri="{FF2B5EF4-FFF2-40B4-BE49-F238E27FC236}">
                <a16:creationId xmlns:a16="http://schemas.microsoft.com/office/drawing/2014/main" id="{FD98B069-4BD6-A16A-1272-AA16DEF9E92E}"/>
              </a:ext>
            </a:extLst>
          </p:cNvPr>
          <p:cNvPicPr>
            <a:picLocks noChangeAspect="1"/>
          </p:cNvPicPr>
          <p:nvPr/>
        </p:nvPicPr>
        <p:blipFill>
          <a:blip r:embed="rId3"/>
          <a:stretch>
            <a:fillRect/>
          </a:stretch>
        </p:blipFill>
        <p:spPr>
          <a:xfrm>
            <a:off x="7041125" y="198169"/>
            <a:ext cx="5067300" cy="6286500"/>
          </a:xfrm>
          <a:prstGeom prst="rect">
            <a:avLst/>
          </a:prstGeom>
        </p:spPr>
      </p:pic>
      <p:cxnSp>
        <p:nvCxnSpPr>
          <p:cNvPr id="11" name="Conector reto 10">
            <a:extLst>
              <a:ext uri="{FF2B5EF4-FFF2-40B4-BE49-F238E27FC236}">
                <a16:creationId xmlns:a16="http://schemas.microsoft.com/office/drawing/2014/main" id="{EAE173AF-B071-0CD7-0D5D-5846701DD303}"/>
              </a:ext>
            </a:extLst>
          </p:cNvPr>
          <p:cNvCxnSpPr>
            <a:cxnSpLocks/>
          </p:cNvCxnSpPr>
          <p:nvPr/>
        </p:nvCxnSpPr>
        <p:spPr>
          <a:xfrm flipV="1">
            <a:off x="5678129" y="1605989"/>
            <a:ext cx="1386348" cy="75375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8C229954-3006-9569-98C2-B41953E7DB44}"/>
              </a:ext>
            </a:extLst>
          </p:cNvPr>
          <p:cNvCxnSpPr>
            <a:cxnSpLocks/>
          </p:cNvCxnSpPr>
          <p:nvPr/>
        </p:nvCxnSpPr>
        <p:spPr>
          <a:xfrm flipV="1">
            <a:off x="5859412" y="3200400"/>
            <a:ext cx="1205065"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81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78905-8E8A-4E9D-0FD0-339C5F5BB6D5}"/>
            </a:ext>
          </a:extLst>
        </p:cNvPr>
        <p:cNvGrpSpPr/>
        <p:nvPr/>
      </p:nvGrpSpPr>
      <p:grpSpPr>
        <a:xfrm>
          <a:off x="0" y="0"/>
          <a:ext cx="0" cy="0"/>
          <a:chOff x="0" y="0"/>
          <a:chExt cx="0" cy="0"/>
        </a:xfrm>
      </p:grpSpPr>
      <p:pic>
        <p:nvPicPr>
          <p:cNvPr id="6" name="Imagem 5">
            <a:extLst>
              <a:ext uri="{FF2B5EF4-FFF2-40B4-BE49-F238E27FC236}">
                <a16:creationId xmlns:a16="http://schemas.microsoft.com/office/drawing/2014/main" id="{B8E060ED-21C7-3F5D-B0BE-8D6ACB6A64D6}"/>
              </a:ext>
            </a:extLst>
          </p:cNvPr>
          <p:cNvPicPr>
            <a:picLocks noChangeAspect="1"/>
          </p:cNvPicPr>
          <p:nvPr/>
        </p:nvPicPr>
        <p:blipFill>
          <a:blip r:embed="rId2"/>
          <a:stretch>
            <a:fillRect/>
          </a:stretch>
        </p:blipFill>
        <p:spPr>
          <a:xfrm>
            <a:off x="353962" y="1605989"/>
            <a:ext cx="5505450" cy="4972050"/>
          </a:xfrm>
          <a:prstGeom prst="rect">
            <a:avLst/>
          </a:prstGeom>
        </p:spPr>
      </p:pic>
      <p:pic>
        <p:nvPicPr>
          <p:cNvPr id="9" name="Imagem 8">
            <a:extLst>
              <a:ext uri="{FF2B5EF4-FFF2-40B4-BE49-F238E27FC236}">
                <a16:creationId xmlns:a16="http://schemas.microsoft.com/office/drawing/2014/main" id="{2AE4B260-AD4C-8934-AC69-839B9B837106}"/>
              </a:ext>
            </a:extLst>
          </p:cNvPr>
          <p:cNvPicPr>
            <a:picLocks noChangeAspect="1"/>
          </p:cNvPicPr>
          <p:nvPr/>
        </p:nvPicPr>
        <p:blipFill>
          <a:blip r:embed="rId3"/>
          <a:stretch>
            <a:fillRect/>
          </a:stretch>
        </p:blipFill>
        <p:spPr>
          <a:xfrm>
            <a:off x="7041125" y="198169"/>
            <a:ext cx="5067300" cy="6286500"/>
          </a:xfrm>
          <a:prstGeom prst="rect">
            <a:avLst/>
          </a:prstGeom>
        </p:spPr>
      </p:pic>
      <p:cxnSp>
        <p:nvCxnSpPr>
          <p:cNvPr id="11" name="Conector reto 10">
            <a:extLst>
              <a:ext uri="{FF2B5EF4-FFF2-40B4-BE49-F238E27FC236}">
                <a16:creationId xmlns:a16="http://schemas.microsoft.com/office/drawing/2014/main" id="{648867CB-4DAE-8EB4-8A99-E6C72977DA98}"/>
              </a:ext>
            </a:extLst>
          </p:cNvPr>
          <p:cNvCxnSpPr>
            <a:cxnSpLocks/>
          </p:cNvCxnSpPr>
          <p:nvPr/>
        </p:nvCxnSpPr>
        <p:spPr>
          <a:xfrm flipV="1">
            <a:off x="2020529" y="5501148"/>
            <a:ext cx="5220929" cy="86996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21A77B92-AB42-6EFB-3B28-9041D634E594}"/>
              </a:ext>
            </a:extLst>
          </p:cNvPr>
          <p:cNvCxnSpPr>
            <a:cxnSpLocks/>
          </p:cNvCxnSpPr>
          <p:nvPr/>
        </p:nvCxnSpPr>
        <p:spPr>
          <a:xfrm>
            <a:off x="3642852" y="3864077"/>
            <a:ext cx="3598606" cy="138793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1618DF45-6B24-C6EB-8177-7352377F19DC}"/>
              </a:ext>
            </a:extLst>
          </p:cNvPr>
          <p:cNvSpPr txBox="1"/>
          <p:nvPr/>
        </p:nvSpPr>
        <p:spPr>
          <a:xfrm>
            <a:off x="353962" y="72833"/>
            <a:ext cx="9984658" cy="1384995"/>
          </a:xfrm>
          <a:prstGeom prst="rect">
            <a:avLst/>
          </a:prstGeom>
          <a:noFill/>
        </p:spPr>
        <p:txBody>
          <a:bodyPr wrap="square" rtlCol="0">
            <a:spAutoFit/>
          </a:bodyPr>
          <a:lstStyle/>
          <a:p>
            <a:r>
              <a:rPr lang="pt-BR" sz="2800" b="1" dirty="0"/>
              <a:t>Etapa:</a:t>
            </a:r>
          </a:p>
          <a:p>
            <a:pPr marL="457200" indent="-457200">
              <a:buFontTx/>
              <a:buChar char="-"/>
            </a:pPr>
            <a:r>
              <a:rPr lang="pt-BR" sz="2800" b="1" dirty="0">
                <a:solidFill>
                  <a:srgbClr val="C00000"/>
                </a:solidFill>
              </a:rPr>
              <a:t>Comparar linguagem R </a:t>
            </a:r>
          </a:p>
          <a:p>
            <a:r>
              <a:rPr lang="pt-BR" sz="2800" b="1" dirty="0">
                <a:solidFill>
                  <a:srgbClr val="C00000"/>
                </a:solidFill>
              </a:rPr>
              <a:t>com o relatório de saída</a:t>
            </a:r>
            <a:endParaRPr lang="pt-BR" sz="2800" b="1" dirty="0"/>
          </a:p>
        </p:txBody>
      </p:sp>
    </p:spTree>
    <p:extLst>
      <p:ext uri="{BB962C8B-B14F-4D97-AF65-F5344CB8AC3E}">
        <p14:creationId xmlns:p14="http://schemas.microsoft.com/office/powerpoint/2010/main" val="2271883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ECF50-9106-6CAF-AF5F-ADAB4C3ED332}"/>
            </a:ext>
          </a:extLst>
        </p:cNvPr>
        <p:cNvGrpSpPr/>
        <p:nvPr/>
      </p:nvGrpSpPr>
      <p:grpSpPr>
        <a:xfrm>
          <a:off x="0" y="0"/>
          <a:ext cx="0" cy="0"/>
          <a:chOff x="0" y="0"/>
          <a:chExt cx="0" cy="0"/>
        </a:xfrm>
      </p:grpSpPr>
      <p:pic>
        <p:nvPicPr>
          <p:cNvPr id="6" name="Imagem 5">
            <a:extLst>
              <a:ext uri="{FF2B5EF4-FFF2-40B4-BE49-F238E27FC236}">
                <a16:creationId xmlns:a16="http://schemas.microsoft.com/office/drawing/2014/main" id="{964A5F09-E27A-5DC9-9893-0092FEB6B8A8}"/>
              </a:ext>
            </a:extLst>
          </p:cNvPr>
          <p:cNvPicPr>
            <a:picLocks noChangeAspect="1"/>
          </p:cNvPicPr>
          <p:nvPr/>
        </p:nvPicPr>
        <p:blipFill>
          <a:blip r:embed="rId2"/>
          <a:stretch>
            <a:fillRect/>
          </a:stretch>
        </p:blipFill>
        <p:spPr>
          <a:xfrm>
            <a:off x="353962" y="1605989"/>
            <a:ext cx="5505450" cy="4972050"/>
          </a:xfrm>
          <a:prstGeom prst="rect">
            <a:avLst/>
          </a:prstGeom>
        </p:spPr>
      </p:pic>
      <p:pic>
        <p:nvPicPr>
          <p:cNvPr id="9" name="Imagem 8">
            <a:extLst>
              <a:ext uri="{FF2B5EF4-FFF2-40B4-BE49-F238E27FC236}">
                <a16:creationId xmlns:a16="http://schemas.microsoft.com/office/drawing/2014/main" id="{028EC3FE-D7C3-8199-15E7-1024447716FB}"/>
              </a:ext>
            </a:extLst>
          </p:cNvPr>
          <p:cNvPicPr>
            <a:picLocks noChangeAspect="1"/>
          </p:cNvPicPr>
          <p:nvPr/>
        </p:nvPicPr>
        <p:blipFill>
          <a:blip r:embed="rId3"/>
          <a:stretch>
            <a:fillRect/>
          </a:stretch>
        </p:blipFill>
        <p:spPr>
          <a:xfrm>
            <a:off x="7041125" y="198169"/>
            <a:ext cx="5067300" cy="6286500"/>
          </a:xfrm>
          <a:prstGeom prst="rect">
            <a:avLst/>
          </a:prstGeom>
        </p:spPr>
      </p:pic>
      <p:cxnSp>
        <p:nvCxnSpPr>
          <p:cNvPr id="11" name="Conector reto 10">
            <a:extLst>
              <a:ext uri="{FF2B5EF4-FFF2-40B4-BE49-F238E27FC236}">
                <a16:creationId xmlns:a16="http://schemas.microsoft.com/office/drawing/2014/main" id="{971B1254-CF1B-6E12-93E8-279721BEBA1E}"/>
              </a:ext>
            </a:extLst>
          </p:cNvPr>
          <p:cNvCxnSpPr>
            <a:cxnSpLocks/>
          </p:cNvCxnSpPr>
          <p:nvPr/>
        </p:nvCxnSpPr>
        <p:spPr>
          <a:xfrm flipV="1">
            <a:off x="5346291" y="3811794"/>
            <a:ext cx="1718186" cy="73070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B90A11B3-CFC0-ABD9-E715-1DCC20CD6A5B}"/>
              </a:ext>
            </a:extLst>
          </p:cNvPr>
          <p:cNvCxnSpPr>
            <a:cxnSpLocks/>
          </p:cNvCxnSpPr>
          <p:nvPr/>
        </p:nvCxnSpPr>
        <p:spPr>
          <a:xfrm flipV="1">
            <a:off x="5692877" y="5132439"/>
            <a:ext cx="1371600" cy="6046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B7F8D76C-14E5-841F-A4CE-2850385D7638}"/>
              </a:ext>
            </a:extLst>
          </p:cNvPr>
          <p:cNvSpPr txBox="1"/>
          <p:nvPr/>
        </p:nvSpPr>
        <p:spPr>
          <a:xfrm>
            <a:off x="353962" y="72833"/>
            <a:ext cx="9984658" cy="1384995"/>
          </a:xfrm>
          <a:prstGeom prst="rect">
            <a:avLst/>
          </a:prstGeom>
          <a:noFill/>
        </p:spPr>
        <p:txBody>
          <a:bodyPr wrap="square" rtlCol="0">
            <a:spAutoFit/>
          </a:bodyPr>
          <a:lstStyle/>
          <a:p>
            <a:r>
              <a:rPr lang="pt-BR" sz="2800" b="1" dirty="0"/>
              <a:t>Etapa:</a:t>
            </a:r>
          </a:p>
          <a:p>
            <a:pPr marL="457200" indent="-457200">
              <a:buFontTx/>
              <a:buChar char="-"/>
            </a:pPr>
            <a:r>
              <a:rPr lang="pt-BR" sz="2800" b="1" dirty="0">
                <a:solidFill>
                  <a:srgbClr val="C00000"/>
                </a:solidFill>
              </a:rPr>
              <a:t>Comparar linguagem MARKDOWN  </a:t>
            </a:r>
          </a:p>
          <a:p>
            <a:r>
              <a:rPr lang="pt-BR" sz="2800" b="1" dirty="0">
                <a:solidFill>
                  <a:srgbClr val="C00000"/>
                </a:solidFill>
              </a:rPr>
              <a:t>com o relatório de saída</a:t>
            </a:r>
            <a:endParaRPr lang="pt-BR" sz="2800" b="1" dirty="0"/>
          </a:p>
        </p:txBody>
      </p:sp>
    </p:spTree>
    <p:extLst>
      <p:ext uri="{BB962C8B-B14F-4D97-AF65-F5344CB8AC3E}">
        <p14:creationId xmlns:p14="http://schemas.microsoft.com/office/powerpoint/2010/main" val="2586376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08F71-4FB2-5325-A624-3C36DED41C86}"/>
            </a:ext>
          </a:extLst>
        </p:cNvPr>
        <p:cNvGrpSpPr/>
        <p:nvPr/>
      </p:nvGrpSpPr>
      <p:grpSpPr>
        <a:xfrm>
          <a:off x="0" y="0"/>
          <a:ext cx="0" cy="0"/>
          <a:chOff x="0" y="0"/>
          <a:chExt cx="0" cy="0"/>
        </a:xfrm>
      </p:grpSpPr>
      <p:pic>
        <p:nvPicPr>
          <p:cNvPr id="10" name="Imagem 9">
            <a:extLst>
              <a:ext uri="{FF2B5EF4-FFF2-40B4-BE49-F238E27FC236}">
                <a16:creationId xmlns:a16="http://schemas.microsoft.com/office/drawing/2014/main" id="{37540BCF-C810-A702-2827-6562D300520F}"/>
              </a:ext>
            </a:extLst>
          </p:cNvPr>
          <p:cNvPicPr>
            <a:picLocks noChangeAspect="1"/>
          </p:cNvPicPr>
          <p:nvPr/>
        </p:nvPicPr>
        <p:blipFill>
          <a:blip r:embed="rId2"/>
          <a:stretch>
            <a:fillRect/>
          </a:stretch>
        </p:blipFill>
        <p:spPr>
          <a:xfrm>
            <a:off x="692098" y="1983778"/>
            <a:ext cx="5114925" cy="3333750"/>
          </a:xfrm>
          <a:prstGeom prst="rect">
            <a:avLst/>
          </a:prstGeom>
        </p:spPr>
      </p:pic>
      <p:pic>
        <p:nvPicPr>
          <p:cNvPr id="7" name="Imagem 6">
            <a:extLst>
              <a:ext uri="{FF2B5EF4-FFF2-40B4-BE49-F238E27FC236}">
                <a16:creationId xmlns:a16="http://schemas.microsoft.com/office/drawing/2014/main" id="{3A1BD888-44C5-068A-22CA-513ED58940A0}"/>
              </a:ext>
            </a:extLst>
          </p:cNvPr>
          <p:cNvPicPr>
            <a:picLocks noChangeAspect="1"/>
          </p:cNvPicPr>
          <p:nvPr/>
        </p:nvPicPr>
        <p:blipFill>
          <a:blip r:embed="rId3"/>
          <a:srcRect t="13653"/>
          <a:stretch>
            <a:fillRect/>
          </a:stretch>
        </p:blipFill>
        <p:spPr>
          <a:xfrm>
            <a:off x="7297417" y="146549"/>
            <a:ext cx="4741664" cy="5921663"/>
          </a:xfrm>
          <a:prstGeom prst="rect">
            <a:avLst/>
          </a:prstGeom>
        </p:spPr>
      </p:pic>
      <p:cxnSp>
        <p:nvCxnSpPr>
          <p:cNvPr id="17" name="Conector reto 16">
            <a:extLst>
              <a:ext uri="{FF2B5EF4-FFF2-40B4-BE49-F238E27FC236}">
                <a16:creationId xmlns:a16="http://schemas.microsoft.com/office/drawing/2014/main" id="{B3A77A31-EC8F-30B6-302F-3D90C37408F0}"/>
              </a:ext>
            </a:extLst>
          </p:cNvPr>
          <p:cNvCxnSpPr>
            <a:cxnSpLocks/>
          </p:cNvCxnSpPr>
          <p:nvPr/>
        </p:nvCxnSpPr>
        <p:spPr>
          <a:xfrm flipV="1">
            <a:off x="2315497" y="3539613"/>
            <a:ext cx="5515897" cy="82591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D48387E-95A0-3778-5E2F-489D5B27E648}"/>
              </a:ext>
            </a:extLst>
          </p:cNvPr>
          <p:cNvCxnSpPr>
            <a:cxnSpLocks/>
          </p:cNvCxnSpPr>
          <p:nvPr/>
        </p:nvCxnSpPr>
        <p:spPr>
          <a:xfrm flipV="1">
            <a:off x="2315497" y="863762"/>
            <a:ext cx="5161935" cy="22923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1F564F43-23B0-92BA-E2BE-603F31635C90}"/>
              </a:ext>
            </a:extLst>
          </p:cNvPr>
          <p:cNvSpPr txBox="1"/>
          <p:nvPr/>
        </p:nvSpPr>
        <p:spPr>
          <a:xfrm>
            <a:off x="152919" y="146548"/>
            <a:ext cx="9984658" cy="1384995"/>
          </a:xfrm>
          <a:prstGeom prst="rect">
            <a:avLst/>
          </a:prstGeom>
          <a:noFill/>
        </p:spPr>
        <p:txBody>
          <a:bodyPr wrap="square" rtlCol="0">
            <a:spAutoFit/>
          </a:bodyPr>
          <a:lstStyle/>
          <a:p>
            <a:r>
              <a:rPr lang="pt-BR" sz="2800" b="1" dirty="0"/>
              <a:t>Etapa:</a:t>
            </a:r>
          </a:p>
          <a:p>
            <a:pPr marL="457200" indent="-457200">
              <a:buFontTx/>
              <a:buChar char="-"/>
            </a:pPr>
            <a:r>
              <a:rPr lang="pt-BR" sz="2800" b="1" dirty="0">
                <a:solidFill>
                  <a:srgbClr val="C00000"/>
                </a:solidFill>
              </a:rPr>
              <a:t>Comparar linguagem do </a:t>
            </a:r>
            <a:r>
              <a:rPr lang="pt-BR" sz="2800" b="1" dirty="0" err="1">
                <a:solidFill>
                  <a:srgbClr val="C00000"/>
                </a:solidFill>
              </a:rPr>
              <a:t>chunk</a:t>
            </a:r>
            <a:r>
              <a:rPr lang="pt-BR" sz="2800" b="1" dirty="0">
                <a:solidFill>
                  <a:srgbClr val="C00000"/>
                </a:solidFill>
              </a:rPr>
              <a:t> </a:t>
            </a:r>
          </a:p>
          <a:p>
            <a:r>
              <a:rPr lang="pt-BR" sz="2800" b="1" dirty="0">
                <a:solidFill>
                  <a:srgbClr val="C00000"/>
                </a:solidFill>
              </a:rPr>
              <a:t>(</a:t>
            </a:r>
            <a:r>
              <a:rPr lang="pt-BR" sz="2800" b="1" dirty="0" err="1">
                <a:solidFill>
                  <a:srgbClr val="C00000"/>
                </a:solidFill>
              </a:rPr>
              <a:t>echo</a:t>
            </a:r>
            <a:r>
              <a:rPr lang="pt-BR" sz="2800" b="1" dirty="0">
                <a:solidFill>
                  <a:srgbClr val="C00000"/>
                </a:solidFill>
              </a:rPr>
              <a:t> = T / </a:t>
            </a:r>
            <a:r>
              <a:rPr lang="pt-BR" sz="2800" b="1" dirty="0" err="1">
                <a:solidFill>
                  <a:srgbClr val="C00000"/>
                </a:solidFill>
              </a:rPr>
              <a:t>echo</a:t>
            </a:r>
            <a:r>
              <a:rPr lang="pt-BR" sz="2800" b="1" dirty="0">
                <a:solidFill>
                  <a:srgbClr val="C00000"/>
                </a:solidFill>
              </a:rPr>
              <a:t> = F)</a:t>
            </a:r>
            <a:endParaRPr lang="pt-BR" sz="2800" b="1" dirty="0"/>
          </a:p>
        </p:txBody>
      </p:sp>
    </p:spTree>
    <p:extLst>
      <p:ext uri="{BB962C8B-B14F-4D97-AF65-F5344CB8AC3E}">
        <p14:creationId xmlns:p14="http://schemas.microsoft.com/office/powerpoint/2010/main" val="2413667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6F8EA-9242-ACC6-AAA8-88C9ED0ADDC6}"/>
            </a:ext>
          </a:extLst>
        </p:cNvPr>
        <p:cNvGrpSpPr/>
        <p:nvPr/>
      </p:nvGrpSpPr>
      <p:grpSpPr>
        <a:xfrm>
          <a:off x="0" y="0"/>
          <a:ext cx="0" cy="0"/>
          <a:chOff x="0" y="0"/>
          <a:chExt cx="0" cy="0"/>
        </a:xfrm>
      </p:grpSpPr>
      <p:pic>
        <p:nvPicPr>
          <p:cNvPr id="13" name="Imagem 12">
            <a:extLst>
              <a:ext uri="{FF2B5EF4-FFF2-40B4-BE49-F238E27FC236}">
                <a16:creationId xmlns:a16="http://schemas.microsoft.com/office/drawing/2014/main" id="{DCA0022A-F76D-C8F8-9FC5-53EFB5DB540C}"/>
              </a:ext>
            </a:extLst>
          </p:cNvPr>
          <p:cNvPicPr>
            <a:picLocks noChangeAspect="1"/>
          </p:cNvPicPr>
          <p:nvPr/>
        </p:nvPicPr>
        <p:blipFill>
          <a:blip r:embed="rId2"/>
          <a:stretch>
            <a:fillRect/>
          </a:stretch>
        </p:blipFill>
        <p:spPr>
          <a:xfrm>
            <a:off x="189645" y="1857375"/>
            <a:ext cx="5191125" cy="3143250"/>
          </a:xfrm>
          <a:prstGeom prst="rect">
            <a:avLst/>
          </a:prstGeom>
        </p:spPr>
      </p:pic>
      <p:pic>
        <p:nvPicPr>
          <p:cNvPr id="9" name="Imagem 8">
            <a:extLst>
              <a:ext uri="{FF2B5EF4-FFF2-40B4-BE49-F238E27FC236}">
                <a16:creationId xmlns:a16="http://schemas.microsoft.com/office/drawing/2014/main" id="{49C2CF78-FEF2-07B8-0CAC-C559CA29312C}"/>
              </a:ext>
            </a:extLst>
          </p:cNvPr>
          <p:cNvPicPr>
            <a:picLocks noChangeAspect="1"/>
          </p:cNvPicPr>
          <p:nvPr/>
        </p:nvPicPr>
        <p:blipFill>
          <a:blip r:embed="rId3"/>
          <a:stretch>
            <a:fillRect/>
          </a:stretch>
        </p:blipFill>
        <p:spPr>
          <a:xfrm>
            <a:off x="6811231" y="448967"/>
            <a:ext cx="4372348" cy="5619246"/>
          </a:xfrm>
          <a:prstGeom prst="rect">
            <a:avLst/>
          </a:prstGeom>
        </p:spPr>
      </p:pic>
      <p:cxnSp>
        <p:nvCxnSpPr>
          <p:cNvPr id="11" name="Conector reto 10">
            <a:extLst>
              <a:ext uri="{FF2B5EF4-FFF2-40B4-BE49-F238E27FC236}">
                <a16:creationId xmlns:a16="http://schemas.microsoft.com/office/drawing/2014/main" id="{4C888EEE-C544-B6F7-7F43-BF1228D76FB7}"/>
              </a:ext>
            </a:extLst>
          </p:cNvPr>
          <p:cNvCxnSpPr>
            <a:cxnSpLocks/>
          </p:cNvCxnSpPr>
          <p:nvPr/>
        </p:nvCxnSpPr>
        <p:spPr>
          <a:xfrm flipV="1">
            <a:off x="3244645" y="1233094"/>
            <a:ext cx="3566586" cy="28669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5217060F-2604-88B6-23CD-8C95AA1E153F}"/>
              </a:ext>
            </a:extLst>
          </p:cNvPr>
          <p:cNvSpPr txBox="1"/>
          <p:nvPr/>
        </p:nvSpPr>
        <p:spPr>
          <a:xfrm>
            <a:off x="152919" y="146548"/>
            <a:ext cx="9984658" cy="1384995"/>
          </a:xfrm>
          <a:prstGeom prst="rect">
            <a:avLst/>
          </a:prstGeom>
          <a:noFill/>
        </p:spPr>
        <p:txBody>
          <a:bodyPr wrap="square" rtlCol="0">
            <a:spAutoFit/>
          </a:bodyPr>
          <a:lstStyle/>
          <a:p>
            <a:r>
              <a:rPr lang="pt-BR" sz="2800" b="1" dirty="0"/>
              <a:t>Etapa:</a:t>
            </a:r>
          </a:p>
          <a:p>
            <a:pPr marL="457200" indent="-457200">
              <a:buFontTx/>
              <a:buChar char="-"/>
            </a:pPr>
            <a:r>
              <a:rPr lang="pt-BR" sz="2800" b="1" dirty="0">
                <a:solidFill>
                  <a:srgbClr val="C00000"/>
                </a:solidFill>
              </a:rPr>
              <a:t>Comparar linguagem do </a:t>
            </a:r>
            <a:r>
              <a:rPr lang="pt-BR" sz="2800" b="1" dirty="0" err="1">
                <a:solidFill>
                  <a:srgbClr val="C00000"/>
                </a:solidFill>
              </a:rPr>
              <a:t>chunk</a:t>
            </a:r>
            <a:r>
              <a:rPr lang="pt-BR" sz="2800" b="1" dirty="0">
                <a:solidFill>
                  <a:srgbClr val="C00000"/>
                </a:solidFill>
              </a:rPr>
              <a:t> </a:t>
            </a:r>
          </a:p>
          <a:p>
            <a:r>
              <a:rPr lang="pt-BR" sz="2800" b="1" dirty="0">
                <a:solidFill>
                  <a:srgbClr val="C00000"/>
                </a:solidFill>
              </a:rPr>
              <a:t>(</a:t>
            </a:r>
            <a:r>
              <a:rPr lang="pt-BR" sz="2800" b="1" dirty="0" err="1">
                <a:solidFill>
                  <a:srgbClr val="C00000"/>
                </a:solidFill>
              </a:rPr>
              <a:t>echo</a:t>
            </a:r>
            <a:r>
              <a:rPr lang="pt-BR" sz="2800" b="1" dirty="0">
                <a:solidFill>
                  <a:srgbClr val="C00000"/>
                </a:solidFill>
              </a:rPr>
              <a:t> = T / </a:t>
            </a:r>
            <a:r>
              <a:rPr lang="pt-BR" sz="2800" b="1" dirty="0" err="1">
                <a:solidFill>
                  <a:srgbClr val="C00000"/>
                </a:solidFill>
              </a:rPr>
              <a:t>echo</a:t>
            </a:r>
            <a:r>
              <a:rPr lang="pt-BR" sz="2800" b="1" dirty="0">
                <a:solidFill>
                  <a:srgbClr val="C00000"/>
                </a:solidFill>
              </a:rPr>
              <a:t> = F)</a:t>
            </a:r>
            <a:endParaRPr lang="pt-BR" sz="2800" b="1" dirty="0"/>
          </a:p>
        </p:txBody>
      </p:sp>
    </p:spTree>
    <p:extLst>
      <p:ext uri="{BB962C8B-B14F-4D97-AF65-F5344CB8AC3E}">
        <p14:creationId xmlns:p14="http://schemas.microsoft.com/office/powerpoint/2010/main" val="98003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A7135-7892-5C84-DD43-FBC99E6836CD}"/>
            </a:ext>
          </a:extLst>
        </p:cNvPr>
        <p:cNvGrpSpPr/>
        <p:nvPr/>
      </p:nvGrpSpPr>
      <p:grpSpPr>
        <a:xfrm>
          <a:off x="0" y="0"/>
          <a:ext cx="0" cy="0"/>
          <a:chOff x="0" y="0"/>
          <a:chExt cx="0" cy="0"/>
        </a:xfrm>
      </p:grpSpPr>
      <p:pic>
        <p:nvPicPr>
          <p:cNvPr id="1026" name="Picture 2" descr="Microsoft PowerPoint preços, funcionalidades [revisão completa]">
            <a:extLst>
              <a:ext uri="{FF2B5EF4-FFF2-40B4-BE49-F238E27FC236}">
                <a16:creationId xmlns:a16="http://schemas.microsoft.com/office/drawing/2014/main" id="{77EC0094-C239-77EA-7D5C-10EC4897F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900" y="15091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EB8F09B0-51F2-D084-21C7-BE09F0D6CF3F}"/>
              </a:ext>
            </a:extLst>
          </p:cNvPr>
          <p:cNvSpPr txBox="1"/>
          <p:nvPr/>
        </p:nvSpPr>
        <p:spPr>
          <a:xfrm>
            <a:off x="235975" y="206294"/>
            <a:ext cx="9984658" cy="2246769"/>
          </a:xfrm>
          <a:prstGeom prst="rect">
            <a:avLst/>
          </a:prstGeom>
          <a:noFill/>
        </p:spPr>
        <p:txBody>
          <a:bodyPr wrap="square" rtlCol="0">
            <a:spAutoFit/>
          </a:bodyPr>
          <a:lstStyle/>
          <a:p>
            <a:r>
              <a:rPr lang="pt-BR" sz="2800" b="1" dirty="0"/>
              <a:t>Etapa:</a:t>
            </a:r>
          </a:p>
          <a:p>
            <a:r>
              <a:rPr lang="pt-BR" sz="2800" b="1" dirty="0">
                <a:solidFill>
                  <a:srgbClr val="C00000"/>
                </a:solidFill>
              </a:rPr>
              <a:t>- MONTAR POWER POINT</a:t>
            </a:r>
          </a:p>
          <a:p>
            <a:r>
              <a:rPr lang="pt-BR" sz="2800" b="1" dirty="0">
                <a:solidFill>
                  <a:srgbClr val="C00000"/>
                </a:solidFill>
              </a:rPr>
              <a:t> </a:t>
            </a:r>
          </a:p>
          <a:p>
            <a:endParaRPr lang="pt-BR" sz="2800" b="1" dirty="0">
              <a:solidFill>
                <a:srgbClr val="C00000"/>
              </a:solidFill>
            </a:endParaRPr>
          </a:p>
          <a:p>
            <a:r>
              <a:rPr lang="pt-BR" sz="2800" b="1" dirty="0">
                <a:solidFill>
                  <a:srgbClr val="C00000"/>
                </a:solidFill>
              </a:rPr>
              <a:t>	</a:t>
            </a:r>
            <a:endParaRPr lang="pt-BR" sz="2800" b="1" dirty="0"/>
          </a:p>
        </p:txBody>
      </p:sp>
      <p:pic>
        <p:nvPicPr>
          <p:cNvPr id="7" name="Imagem 6">
            <a:extLst>
              <a:ext uri="{FF2B5EF4-FFF2-40B4-BE49-F238E27FC236}">
                <a16:creationId xmlns:a16="http://schemas.microsoft.com/office/drawing/2014/main" id="{624B3788-AF96-F8F2-C22D-DD1EECC258C7}"/>
              </a:ext>
            </a:extLst>
          </p:cNvPr>
          <p:cNvPicPr>
            <a:picLocks noChangeAspect="1"/>
          </p:cNvPicPr>
          <p:nvPr/>
        </p:nvPicPr>
        <p:blipFill>
          <a:blip r:embed="rId3"/>
          <a:stretch>
            <a:fillRect/>
          </a:stretch>
        </p:blipFill>
        <p:spPr>
          <a:xfrm>
            <a:off x="3883435" y="1329679"/>
            <a:ext cx="5162550" cy="4819650"/>
          </a:xfrm>
          <a:prstGeom prst="rect">
            <a:avLst/>
          </a:prstGeom>
        </p:spPr>
      </p:pic>
    </p:spTree>
    <p:extLst>
      <p:ext uri="{BB962C8B-B14F-4D97-AF65-F5344CB8AC3E}">
        <p14:creationId xmlns:p14="http://schemas.microsoft.com/office/powerpoint/2010/main" val="1500025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A0E99-C63B-D7A3-7F21-C08421686CD9}"/>
            </a:ext>
          </a:extLst>
        </p:cNvPr>
        <p:cNvGrpSpPr/>
        <p:nvPr/>
      </p:nvGrpSpPr>
      <p:grpSpPr>
        <a:xfrm>
          <a:off x="0" y="0"/>
          <a:ext cx="0" cy="0"/>
          <a:chOff x="0" y="0"/>
          <a:chExt cx="0" cy="0"/>
        </a:xfrm>
      </p:grpSpPr>
      <p:pic>
        <p:nvPicPr>
          <p:cNvPr id="1026" name="Picture 2" descr="Microsoft PowerPoint preços, funcionalidades [revisão completa]">
            <a:extLst>
              <a:ext uri="{FF2B5EF4-FFF2-40B4-BE49-F238E27FC236}">
                <a16:creationId xmlns:a16="http://schemas.microsoft.com/office/drawing/2014/main" id="{D50F1100-5DEE-8B69-0FC5-5366F48F7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900" y="15091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0AF75106-2994-9978-08C3-0F3888206667}"/>
              </a:ext>
            </a:extLst>
          </p:cNvPr>
          <p:cNvSpPr txBox="1"/>
          <p:nvPr/>
        </p:nvSpPr>
        <p:spPr>
          <a:xfrm>
            <a:off x="353962" y="206294"/>
            <a:ext cx="9984658" cy="2246769"/>
          </a:xfrm>
          <a:prstGeom prst="rect">
            <a:avLst/>
          </a:prstGeom>
          <a:noFill/>
        </p:spPr>
        <p:txBody>
          <a:bodyPr wrap="square" rtlCol="0">
            <a:spAutoFit/>
          </a:bodyPr>
          <a:lstStyle/>
          <a:p>
            <a:r>
              <a:rPr lang="pt-BR" sz="2800" b="1" dirty="0"/>
              <a:t>Etapa:</a:t>
            </a:r>
          </a:p>
          <a:p>
            <a:r>
              <a:rPr lang="pt-BR" sz="2800" b="1" dirty="0">
                <a:solidFill>
                  <a:srgbClr val="C00000"/>
                </a:solidFill>
              </a:rPr>
              <a:t>- IMPRESSÃO</a:t>
            </a:r>
          </a:p>
          <a:p>
            <a:r>
              <a:rPr lang="pt-BR" sz="2800" b="1" dirty="0">
                <a:solidFill>
                  <a:srgbClr val="C00000"/>
                </a:solidFill>
              </a:rPr>
              <a:t> </a:t>
            </a:r>
          </a:p>
          <a:p>
            <a:endParaRPr lang="pt-BR" sz="2800" b="1" dirty="0">
              <a:solidFill>
                <a:srgbClr val="C00000"/>
              </a:solidFill>
            </a:endParaRPr>
          </a:p>
          <a:p>
            <a:r>
              <a:rPr lang="pt-BR" sz="2800" b="1" dirty="0">
                <a:solidFill>
                  <a:srgbClr val="C00000"/>
                </a:solidFill>
              </a:rPr>
              <a:t>	</a:t>
            </a:r>
            <a:endParaRPr lang="pt-BR" sz="2800" b="1" dirty="0"/>
          </a:p>
        </p:txBody>
      </p:sp>
      <p:pic>
        <p:nvPicPr>
          <p:cNvPr id="7" name="Imagem 6">
            <a:extLst>
              <a:ext uri="{FF2B5EF4-FFF2-40B4-BE49-F238E27FC236}">
                <a16:creationId xmlns:a16="http://schemas.microsoft.com/office/drawing/2014/main" id="{95040119-5F5D-DF2C-AA07-6D0F9265B74B}"/>
              </a:ext>
            </a:extLst>
          </p:cNvPr>
          <p:cNvPicPr>
            <a:picLocks noChangeAspect="1"/>
          </p:cNvPicPr>
          <p:nvPr/>
        </p:nvPicPr>
        <p:blipFill>
          <a:blip r:embed="rId3"/>
          <a:stretch>
            <a:fillRect/>
          </a:stretch>
        </p:blipFill>
        <p:spPr>
          <a:xfrm>
            <a:off x="3883435" y="1329679"/>
            <a:ext cx="5162550" cy="4819650"/>
          </a:xfrm>
          <a:prstGeom prst="rect">
            <a:avLst/>
          </a:prstGeom>
        </p:spPr>
      </p:pic>
      <p:pic>
        <p:nvPicPr>
          <p:cNvPr id="1028" name="Picture 4" descr="Knitr - Wikipedia">
            <a:extLst>
              <a:ext uri="{FF2B5EF4-FFF2-40B4-BE49-F238E27FC236}">
                <a16:creationId xmlns:a16="http://schemas.microsoft.com/office/drawing/2014/main" id="{B026D7B0-428C-62F4-A048-B62AACAB4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354" y="3853804"/>
            <a:ext cx="199072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61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F13B5-0750-7167-2688-3D57584E8950}"/>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0944B8C-1020-C1A4-C367-7D7F57256257}"/>
              </a:ext>
            </a:extLst>
          </p:cNvPr>
          <p:cNvPicPr>
            <a:picLocks noChangeAspect="1"/>
          </p:cNvPicPr>
          <p:nvPr/>
        </p:nvPicPr>
        <p:blipFill>
          <a:blip r:embed="rId2"/>
          <a:srcRect t="42106" r="1645" b="5992"/>
          <a:stretch>
            <a:fillRect/>
          </a:stretch>
        </p:blipFill>
        <p:spPr>
          <a:xfrm>
            <a:off x="1006140" y="2675913"/>
            <a:ext cx="7533172" cy="3665894"/>
          </a:xfrm>
          <a:prstGeom prst="rect">
            <a:avLst/>
          </a:prstGeom>
        </p:spPr>
      </p:pic>
      <p:cxnSp>
        <p:nvCxnSpPr>
          <p:cNvPr id="7" name="Conector de Seta Reta 6">
            <a:extLst>
              <a:ext uri="{FF2B5EF4-FFF2-40B4-BE49-F238E27FC236}">
                <a16:creationId xmlns:a16="http://schemas.microsoft.com/office/drawing/2014/main" id="{AA0E7932-CD3B-178C-5037-4BDB48DE482A}"/>
              </a:ext>
            </a:extLst>
          </p:cNvPr>
          <p:cNvCxnSpPr>
            <a:cxnSpLocks/>
          </p:cNvCxnSpPr>
          <p:nvPr/>
        </p:nvCxnSpPr>
        <p:spPr>
          <a:xfrm>
            <a:off x="2961320" y="3583858"/>
            <a:ext cx="0" cy="5732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3E3E2285-80F9-898A-A185-BDF941A070C4}"/>
              </a:ext>
            </a:extLst>
          </p:cNvPr>
          <p:cNvSpPr txBox="1"/>
          <p:nvPr/>
        </p:nvSpPr>
        <p:spPr>
          <a:xfrm>
            <a:off x="0" y="313498"/>
            <a:ext cx="12191997" cy="1446550"/>
          </a:xfrm>
          <a:prstGeom prst="rect">
            <a:avLst/>
          </a:prstGeom>
          <a:noFill/>
        </p:spPr>
        <p:txBody>
          <a:bodyPr wrap="square" rtlCol="0">
            <a:spAutoFit/>
          </a:bodyPr>
          <a:lstStyle>
            <a:defPPr>
              <a:defRPr lang="pt-BR"/>
            </a:defPPr>
            <a:lvl1pPr>
              <a:defRPr sz="4800" b="1"/>
            </a:lvl1pPr>
          </a:lstStyle>
          <a:p>
            <a:pPr algn="ctr"/>
            <a:r>
              <a:rPr lang="pt-BR" dirty="0"/>
              <a:t>RELATÓRIO R MARKDOWN</a:t>
            </a:r>
          </a:p>
          <a:p>
            <a:pPr algn="ctr"/>
            <a:r>
              <a:rPr lang="pt-BR" sz="4000" dirty="0"/>
              <a:t>TIPOS DE DOCUMENTOS GERADOS</a:t>
            </a:r>
          </a:p>
        </p:txBody>
      </p:sp>
      <p:cxnSp>
        <p:nvCxnSpPr>
          <p:cNvPr id="15" name="Conector de Seta Reta 14">
            <a:extLst>
              <a:ext uri="{FF2B5EF4-FFF2-40B4-BE49-F238E27FC236}">
                <a16:creationId xmlns:a16="http://schemas.microsoft.com/office/drawing/2014/main" id="{31258236-643C-89FA-E258-A41699C64D1E}"/>
              </a:ext>
            </a:extLst>
          </p:cNvPr>
          <p:cNvCxnSpPr>
            <a:cxnSpLocks/>
          </p:cNvCxnSpPr>
          <p:nvPr/>
        </p:nvCxnSpPr>
        <p:spPr>
          <a:xfrm>
            <a:off x="5222739" y="3583858"/>
            <a:ext cx="0" cy="5732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C73F0663-984A-0B39-D92A-E588DFC3DDA3}"/>
              </a:ext>
            </a:extLst>
          </p:cNvPr>
          <p:cNvCxnSpPr>
            <a:cxnSpLocks/>
          </p:cNvCxnSpPr>
          <p:nvPr/>
        </p:nvCxnSpPr>
        <p:spPr>
          <a:xfrm>
            <a:off x="6481268" y="2498172"/>
            <a:ext cx="0" cy="5732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 name="Picture 2" descr="R Markdown">
            <a:extLst>
              <a:ext uri="{FF2B5EF4-FFF2-40B4-BE49-F238E27FC236}">
                <a16:creationId xmlns:a16="http://schemas.microsoft.com/office/drawing/2014/main" id="{873B722B-2288-F167-A167-55B9C8546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9892" y="5027205"/>
            <a:ext cx="1351935" cy="156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83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t>MEU PPT</a:t>
            </a:r>
          </a:p>
        </p:txBody>
      </p:sp>
      <p:sp>
        <p:nvSpPr>
          <p:cNvPr id="3" name="Subtitle 2"/>
          <p:cNvSpPr>
            <a:spLocks noGrp="1"/>
          </p:cNvSpPr>
          <p:nvPr>
            <p:ph type="subTitle" idx="1"/>
          </p:nvPr>
        </p:nvSpPr>
        <p:spPr>
          <a:xfrm>
            <a:off x="1828800" y="3886200"/>
            <a:ext cx="8534400" cy="1752600"/>
          </a:xfrm>
        </p:spPr>
        <p:txBody>
          <a:bodyPr/>
          <a:lstStyle/>
          <a:p>
            <a:br/>
            <a:br/>
            <a:r>
              <a:t>HERNANI</a:t>
            </a:r>
          </a:p>
        </p:txBody>
      </p:sp>
      <p:sp>
        <p:nvSpPr>
          <p:cNvPr id="4" name="Date Placeholder 3"/>
          <p:cNvSpPr>
            <a:spLocks noGrp="1"/>
          </p:cNvSpPr>
          <p:nvPr>
            <p:ph type="dt" sz="half" idx="10"/>
          </p:nvPr>
        </p:nvSpPr>
        <p:spPr/>
        <p:txBody>
          <a:bodyPr/>
          <a:lstStyle/>
          <a:p>
            <a:r>
              <a:t>2025-09-17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 Markdown</a:t>
            </a:r>
          </a:p>
        </p:txBody>
      </p:sp>
      <p:sp>
        <p:nvSpPr>
          <p:cNvPr id="3" name="Content Placeholder 2"/>
          <p:cNvSpPr>
            <a:spLocks noGrp="1"/>
          </p:cNvSpPr>
          <p:nvPr>
            <p:ph idx="1"/>
          </p:nvPr>
        </p:nvSpPr>
        <p:spPr/>
        <p:txBody>
          <a:bodyPr/>
          <a:lstStyle/>
          <a:p>
            <a:pPr marL="0" indent="0">
              <a:buNone/>
            </a:pPr>
            <a:r>
              <a:rPr dirty="0"/>
              <a:t>This is an R Markdown presentation. Markdown is a simple formatting syntax for authoring HTML, PDF, and MS Word documents. For more details on using R Markdown see </a:t>
            </a:r>
            <a:r>
              <a:rPr dirty="0">
                <a:hlinkClick r:id="rId2"/>
              </a:rPr>
              <a:t>http://rmarkdown.rstudio.com</a:t>
            </a:r>
            <a:r>
              <a:rPr dirty="0"/>
              <a:t>.</a:t>
            </a:r>
          </a:p>
          <a:p>
            <a:pPr marL="0" indent="0">
              <a:buNone/>
            </a:pPr>
            <a:r>
              <a:rPr dirty="0"/>
              <a:t>When you click the </a:t>
            </a:r>
            <a:r>
              <a:rPr b="1" dirty="0"/>
              <a:t>Knit</a:t>
            </a:r>
            <a:r>
              <a:rPr dirty="0"/>
              <a:t> button a document will be generated that includes both content as well as the output of any embedded R code chunks within the document.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with Bullets</a:t>
            </a:r>
          </a:p>
        </p:txBody>
      </p:sp>
      <p:sp>
        <p:nvSpPr>
          <p:cNvPr id="3" name="Content Placeholder 2"/>
          <p:cNvSpPr>
            <a:spLocks noGrp="1"/>
          </p:cNvSpPr>
          <p:nvPr>
            <p:ph idx="1"/>
          </p:nvPr>
        </p:nvSpPr>
        <p:spPr/>
        <p:txBody>
          <a:bodyPr/>
          <a:lstStyle/>
          <a:p>
            <a:pPr lvl="0"/>
            <a:r>
              <a:t>Bullet 1</a:t>
            </a:r>
          </a:p>
          <a:p>
            <a:pPr lvl="0"/>
            <a:r>
              <a:t>Bullet 2</a:t>
            </a:r>
          </a:p>
          <a:p>
            <a:pPr lvl="0"/>
            <a:r>
              <a:t>Bullet 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Slide with R Output</a:t>
            </a:r>
          </a:p>
        </p:txBody>
      </p:sp>
      <p:sp>
        <p:nvSpPr>
          <p:cNvPr id="3" name="Content Placeholder 2"/>
          <p:cNvSpPr>
            <a:spLocks noGrp="1"/>
          </p:cNvSpPr>
          <p:nvPr>
            <p:ph idx="1"/>
          </p:nvPr>
        </p:nvSpPr>
        <p:spPr/>
        <p:txBody>
          <a:bodyPr/>
          <a:lstStyle/>
          <a:p>
            <a:pPr indent="0">
              <a:buNone/>
            </a:pPr>
            <a:r>
              <a:rPr>
                <a:solidFill>
                  <a:srgbClr val="06287E"/>
                </a:solidFill>
                <a:latin typeface="Courier"/>
              </a:rPr>
              <a:t>summary</a:t>
            </a:r>
            <a:r>
              <a:rPr>
                <a:latin typeface="Courier"/>
              </a:rPr>
              <a:t>(cars)</a:t>
            </a:r>
          </a:p>
          <a:p>
            <a:pPr indent="0">
              <a:buNone/>
            </a:pPr>
            <a:r>
              <a:rPr>
                <a:latin typeface="Courier"/>
              </a:rPr>
              <a:t>##      speed           dist       
##  Min.   : 4.0   Min.   :  2.00  
##  1st Qu.:12.0   1st Qu.: 26.00  
##  Median :15.0   Median : 36.00  
##  Mean   :15.4   Mean   : 42.98  
##  3rd Qu.:19.0   3rd Qu.: 56.00  
##  Max.   :25.0   Max.   :120.00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Slide with Plot</a:t>
            </a:r>
          </a:p>
        </p:txBody>
      </p:sp>
      <p:sp>
        <p:nvSpPr>
          <p:cNvPr id="4" name="Text Placeholder 3"/>
          <p:cNvSpPr>
            <a:spLocks noGrp="1"/>
          </p:cNvSpPr>
          <p:nvPr>
            <p:ph type="body" sz="half" idx="2"/>
          </p:nvPr>
        </p:nvSpPr>
        <p:spPr/>
        <p:txBody>
          <a:bodyPr/>
          <a:lstStyle/>
          <a:p>
            <a:r>
              <a:rPr>
                <a:solidFill>
                  <a:srgbClr val="06287E"/>
                </a:solidFill>
                <a:latin typeface="Courier"/>
              </a:rPr>
              <a:t>plot</a:t>
            </a:r>
            <a:r>
              <a:rPr>
                <a:latin typeface="Courier"/>
              </a:rPr>
              <a:t>(pressure)</a:t>
            </a:r>
          </a:p>
        </p:txBody>
      </p:sp>
      <p:pic>
        <p:nvPicPr>
          <p:cNvPr id="3" name="Picture 1" descr="exemplo-PPT_files/figure-pptx/pressure-1.png"/>
          <p:cNvPicPr>
            <a:picLocks noGrp="1" noChangeAspect="1"/>
          </p:cNvPicPr>
          <p:nvPr/>
        </p:nvPicPr>
        <p:blipFill>
          <a:blip r:embed="rId2"/>
          <a:stretch>
            <a:fillRect/>
          </a:stretch>
        </p:blipFill>
        <p:spPr bwMode="auto">
          <a:xfrm>
            <a:off x="4758267" y="474134"/>
            <a:ext cx="6807200" cy="5452533"/>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D419-0BB9-29A7-E8FB-A3F54BA2AAE4}"/>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30368638-1A0C-41A5-3F39-7B1DA71DAEAD}"/>
              </a:ext>
            </a:extLst>
          </p:cNvPr>
          <p:cNvSpPr txBox="1"/>
          <p:nvPr/>
        </p:nvSpPr>
        <p:spPr>
          <a:xfrm>
            <a:off x="353962" y="251160"/>
            <a:ext cx="8694820" cy="1384995"/>
          </a:xfrm>
          <a:prstGeom prst="rect">
            <a:avLst/>
          </a:prstGeom>
          <a:noFill/>
        </p:spPr>
        <p:txBody>
          <a:bodyPr wrap="square" rtlCol="0">
            <a:spAutoFit/>
          </a:bodyPr>
          <a:lstStyle>
            <a:defPPr>
              <a:defRPr lang="pt-BR"/>
            </a:defPPr>
            <a:lvl1pPr>
              <a:defRPr sz="4800" b="1"/>
            </a:lvl1pPr>
          </a:lstStyle>
          <a:p>
            <a:pPr fontAlgn="base"/>
            <a:r>
              <a:rPr lang="pt-BR" sz="3600" dirty="0"/>
              <a:t>EXERCÍCIO – MONTAR O SEU RELATÓRIO</a:t>
            </a:r>
          </a:p>
          <a:p>
            <a:endParaRPr lang="pt-BR" dirty="0"/>
          </a:p>
        </p:txBody>
      </p:sp>
      <p:sp>
        <p:nvSpPr>
          <p:cNvPr id="4" name="CaixaDeTexto 3">
            <a:extLst>
              <a:ext uri="{FF2B5EF4-FFF2-40B4-BE49-F238E27FC236}">
                <a16:creationId xmlns:a16="http://schemas.microsoft.com/office/drawing/2014/main" id="{7A8E337A-5EB9-E305-806D-7262B54BDA17}"/>
              </a:ext>
            </a:extLst>
          </p:cNvPr>
          <p:cNvSpPr txBox="1"/>
          <p:nvPr/>
        </p:nvSpPr>
        <p:spPr>
          <a:xfrm>
            <a:off x="659021" y="2021305"/>
            <a:ext cx="7796463" cy="2523768"/>
          </a:xfrm>
          <a:prstGeom prst="rect">
            <a:avLst/>
          </a:prstGeom>
          <a:noFill/>
        </p:spPr>
        <p:txBody>
          <a:bodyPr wrap="square" rtlCol="0">
            <a:spAutoFit/>
          </a:bodyPr>
          <a:lstStyle/>
          <a:p>
            <a:r>
              <a:rPr lang="pt-BR" sz="4800" b="1" dirty="0"/>
              <a:t>CABEÇALHO</a:t>
            </a:r>
          </a:p>
          <a:p>
            <a:r>
              <a:rPr lang="pt-BR" sz="1400" b="1" dirty="0"/>
              <a:t>                                (YAML)</a:t>
            </a:r>
          </a:p>
          <a:p>
            <a:endParaRPr lang="pt-BR" sz="4800" b="1" dirty="0"/>
          </a:p>
          <a:p>
            <a:endParaRPr lang="pt-BR" sz="4800" b="1" dirty="0"/>
          </a:p>
        </p:txBody>
      </p:sp>
      <p:pic>
        <p:nvPicPr>
          <p:cNvPr id="6" name="Imagem 5">
            <a:extLst>
              <a:ext uri="{FF2B5EF4-FFF2-40B4-BE49-F238E27FC236}">
                <a16:creationId xmlns:a16="http://schemas.microsoft.com/office/drawing/2014/main" id="{27FA03AE-F38E-D086-AEA8-D74BBDD1E6D6}"/>
              </a:ext>
            </a:extLst>
          </p:cNvPr>
          <p:cNvPicPr>
            <a:picLocks noChangeAspect="1"/>
          </p:cNvPicPr>
          <p:nvPr/>
        </p:nvPicPr>
        <p:blipFill>
          <a:blip r:embed="rId2"/>
          <a:stretch>
            <a:fillRect/>
          </a:stretch>
        </p:blipFill>
        <p:spPr>
          <a:xfrm>
            <a:off x="4970277" y="2495838"/>
            <a:ext cx="5411973" cy="4144304"/>
          </a:xfrm>
          <a:prstGeom prst="rect">
            <a:avLst/>
          </a:prstGeom>
        </p:spPr>
      </p:pic>
      <p:cxnSp>
        <p:nvCxnSpPr>
          <p:cNvPr id="11" name="Conector de Seta Reta 10">
            <a:extLst>
              <a:ext uri="{FF2B5EF4-FFF2-40B4-BE49-F238E27FC236}">
                <a16:creationId xmlns:a16="http://schemas.microsoft.com/office/drawing/2014/main" id="{489E4407-9FB6-44F4-53C0-520376F73CA9}"/>
              </a:ext>
            </a:extLst>
          </p:cNvPr>
          <p:cNvCxnSpPr>
            <a:cxnSpLocks/>
          </p:cNvCxnSpPr>
          <p:nvPr/>
        </p:nvCxnSpPr>
        <p:spPr>
          <a:xfrm>
            <a:off x="3935830" y="2495838"/>
            <a:ext cx="1165559" cy="7669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73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1CC9D-B960-2487-226B-40DE7B580D2E}"/>
            </a:ext>
          </a:extLst>
        </p:cNvPr>
        <p:cNvGrpSpPr/>
        <p:nvPr/>
      </p:nvGrpSpPr>
      <p:grpSpPr>
        <a:xfrm>
          <a:off x="0" y="0"/>
          <a:ext cx="0" cy="0"/>
          <a:chOff x="0" y="0"/>
          <a:chExt cx="0" cy="0"/>
        </a:xfrm>
      </p:grpSpPr>
      <p:sp>
        <p:nvSpPr>
          <p:cNvPr id="16" name="CaixaDeTexto 15">
            <a:extLst>
              <a:ext uri="{FF2B5EF4-FFF2-40B4-BE49-F238E27FC236}">
                <a16:creationId xmlns:a16="http://schemas.microsoft.com/office/drawing/2014/main" id="{4740E741-E9B0-8434-621C-621C80E34B6C}"/>
              </a:ext>
            </a:extLst>
          </p:cNvPr>
          <p:cNvSpPr txBox="1"/>
          <p:nvPr/>
        </p:nvSpPr>
        <p:spPr>
          <a:xfrm>
            <a:off x="516194" y="480304"/>
            <a:ext cx="2389238" cy="1815882"/>
          </a:xfrm>
          <a:prstGeom prst="rect">
            <a:avLst/>
          </a:prstGeom>
          <a:noFill/>
        </p:spPr>
        <p:txBody>
          <a:bodyPr wrap="square" rtlCol="0">
            <a:spAutoFit/>
          </a:bodyPr>
          <a:lstStyle/>
          <a:p>
            <a:pPr marL="285750" indent="-285750">
              <a:buFontTx/>
              <a:buChar char="-"/>
            </a:pPr>
            <a:r>
              <a:rPr lang="pt-BR" sz="2800" b="1" dirty="0">
                <a:solidFill>
                  <a:srgbClr val="C00000"/>
                </a:solidFill>
              </a:rPr>
              <a:t>TÍTULO</a:t>
            </a:r>
          </a:p>
          <a:p>
            <a:pPr marL="285750" indent="-285750">
              <a:buFontTx/>
              <a:buChar char="-"/>
            </a:pPr>
            <a:r>
              <a:rPr lang="pt-BR" sz="2800" b="1" dirty="0">
                <a:solidFill>
                  <a:srgbClr val="C00000"/>
                </a:solidFill>
              </a:rPr>
              <a:t>AUTOR</a:t>
            </a:r>
          </a:p>
          <a:p>
            <a:pPr marL="285750" indent="-285750">
              <a:buFontTx/>
              <a:buChar char="-"/>
            </a:pPr>
            <a:r>
              <a:rPr lang="pt-BR" sz="2800" b="1" dirty="0">
                <a:solidFill>
                  <a:srgbClr val="C00000"/>
                </a:solidFill>
              </a:rPr>
              <a:t>DATA</a:t>
            </a:r>
          </a:p>
          <a:p>
            <a:pPr marL="285750" indent="-285750">
              <a:buFontTx/>
              <a:buChar char="-"/>
            </a:pPr>
            <a:r>
              <a:rPr lang="pt-BR" sz="2800" b="1" dirty="0">
                <a:solidFill>
                  <a:srgbClr val="C00000"/>
                </a:solidFill>
              </a:rPr>
              <a:t>FORMATO</a:t>
            </a:r>
          </a:p>
        </p:txBody>
      </p:sp>
      <p:pic>
        <p:nvPicPr>
          <p:cNvPr id="5" name="Imagem 4">
            <a:extLst>
              <a:ext uri="{FF2B5EF4-FFF2-40B4-BE49-F238E27FC236}">
                <a16:creationId xmlns:a16="http://schemas.microsoft.com/office/drawing/2014/main" id="{72F9C993-974A-E5E3-A1A4-8026A700876E}"/>
              </a:ext>
            </a:extLst>
          </p:cNvPr>
          <p:cNvPicPr>
            <a:picLocks noChangeAspect="1"/>
          </p:cNvPicPr>
          <p:nvPr/>
        </p:nvPicPr>
        <p:blipFill>
          <a:blip r:embed="rId2"/>
          <a:stretch>
            <a:fillRect/>
          </a:stretch>
        </p:blipFill>
        <p:spPr>
          <a:xfrm>
            <a:off x="4542503" y="364393"/>
            <a:ext cx="6940361" cy="6242448"/>
          </a:xfrm>
          <a:prstGeom prst="rect">
            <a:avLst/>
          </a:prstGeom>
        </p:spPr>
      </p:pic>
      <p:cxnSp>
        <p:nvCxnSpPr>
          <p:cNvPr id="3" name="Conector de Seta Reta 2">
            <a:extLst>
              <a:ext uri="{FF2B5EF4-FFF2-40B4-BE49-F238E27FC236}">
                <a16:creationId xmlns:a16="http://schemas.microsoft.com/office/drawing/2014/main" id="{2F3D30AB-2D16-3378-93D4-7D661D8EA483}"/>
              </a:ext>
            </a:extLst>
          </p:cNvPr>
          <p:cNvCxnSpPr>
            <a:cxnSpLocks/>
          </p:cNvCxnSpPr>
          <p:nvPr/>
        </p:nvCxnSpPr>
        <p:spPr>
          <a:xfrm>
            <a:off x="2005781" y="1607574"/>
            <a:ext cx="4778477" cy="6886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180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76245-6726-F092-E26D-BF4FB4F9DE2C}"/>
            </a:ext>
          </a:extLst>
        </p:cNvPr>
        <p:cNvGrpSpPr/>
        <p:nvPr/>
      </p:nvGrpSpPr>
      <p:grpSpPr>
        <a:xfrm>
          <a:off x="0" y="0"/>
          <a:ext cx="0" cy="0"/>
          <a:chOff x="0" y="0"/>
          <a:chExt cx="0" cy="0"/>
        </a:xfrm>
      </p:grpSpPr>
      <p:sp>
        <p:nvSpPr>
          <p:cNvPr id="16" name="CaixaDeTexto 15">
            <a:extLst>
              <a:ext uri="{FF2B5EF4-FFF2-40B4-BE49-F238E27FC236}">
                <a16:creationId xmlns:a16="http://schemas.microsoft.com/office/drawing/2014/main" id="{D2E8BB6F-E7F6-0448-D054-AA666CFCC6FE}"/>
              </a:ext>
            </a:extLst>
          </p:cNvPr>
          <p:cNvSpPr txBox="1"/>
          <p:nvPr/>
        </p:nvSpPr>
        <p:spPr>
          <a:xfrm>
            <a:off x="442453" y="701530"/>
            <a:ext cx="9984658" cy="523220"/>
          </a:xfrm>
          <a:prstGeom prst="rect">
            <a:avLst/>
          </a:prstGeom>
          <a:noFill/>
        </p:spPr>
        <p:txBody>
          <a:bodyPr wrap="square" rtlCol="0">
            <a:spAutoFit/>
          </a:bodyPr>
          <a:lstStyle/>
          <a:p>
            <a:r>
              <a:rPr lang="pt-BR" sz="2800" b="1" dirty="0">
                <a:solidFill>
                  <a:srgbClr val="C00000"/>
                </a:solidFill>
              </a:rPr>
              <a:t>- Limpe o modelo</a:t>
            </a:r>
          </a:p>
        </p:txBody>
      </p:sp>
      <p:pic>
        <p:nvPicPr>
          <p:cNvPr id="9" name="Imagem 8">
            <a:extLst>
              <a:ext uri="{FF2B5EF4-FFF2-40B4-BE49-F238E27FC236}">
                <a16:creationId xmlns:a16="http://schemas.microsoft.com/office/drawing/2014/main" id="{5E48D805-2BB4-FED6-FE1F-E4CAE11AA989}"/>
              </a:ext>
            </a:extLst>
          </p:cNvPr>
          <p:cNvPicPr>
            <a:picLocks noChangeAspect="1"/>
          </p:cNvPicPr>
          <p:nvPr/>
        </p:nvPicPr>
        <p:blipFill>
          <a:blip r:embed="rId2"/>
          <a:stretch>
            <a:fillRect/>
          </a:stretch>
        </p:blipFill>
        <p:spPr>
          <a:xfrm>
            <a:off x="5604388" y="245287"/>
            <a:ext cx="6006588" cy="6214069"/>
          </a:xfrm>
          <a:prstGeom prst="rect">
            <a:avLst/>
          </a:prstGeom>
        </p:spPr>
      </p:pic>
    </p:spTree>
    <p:extLst>
      <p:ext uri="{BB962C8B-B14F-4D97-AF65-F5344CB8AC3E}">
        <p14:creationId xmlns:p14="http://schemas.microsoft.com/office/powerpoint/2010/main" val="2816011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D02BB-CCAF-FCE5-B28B-6C09B10BA3AB}"/>
            </a:ext>
          </a:extLst>
        </p:cNvPr>
        <p:cNvGrpSpPr/>
        <p:nvPr/>
      </p:nvGrpSpPr>
      <p:grpSpPr>
        <a:xfrm>
          <a:off x="0" y="0"/>
          <a:ext cx="0" cy="0"/>
          <a:chOff x="0" y="0"/>
          <a:chExt cx="0" cy="0"/>
        </a:xfrm>
      </p:grpSpPr>
      <p:sp>
        <p:nvSpPr>
          <p:cNvPr id="16" name="CaixaDeTexto 15">
            <a:extLst>
              <a:ext uri="{FF2B5EF4-FFF2-40B4-BE49-F238E27FC236}">
                <a16:creationId xmlns:a16="http://schemas.microsoft.com/office/drawing/2014/main" id="{5077826C-3817-F8B1-4366-1BA37AAD8897}"/>
              </a:ext>
            </a:extLst>
          </p:cNvPr>
          <p:cNvSpPr txBox="1"/>
          <p:nvPr/>
        </p:nvSpPr>
        <p:spPr>
          <a:xfrm>
            <a:off x="353962" y="362317"/>
            <a:ext cx="9984658" cy="3108543"/>
          </a:xfrm>
          <a:prstGeom prst="rect">
            <a:avLst/>
          </a:prstGeom>
          <a:noFill/>
        </p:spPr>
        <p:txBody>
          <a:bodyPr wrap="square" rtlCol="0">
            <a:spAutoFit/>
          </a:bodyPr>
          <a:lstStyle/>
          <a:p>
            <a:pPr marL="285750" indent="-285750">
              <a:buFontTx/>
              <a:buChar char="-"/>
            </a:pPr>
            <a:r>
              <a:rPr lang="pt-BR" sz="2800" b="1" dirty="0">
                <a:solidFill>
                  <a:srgbClr val="C00000"/>
                </a:solidFill>
              </a:rPr>
              <a:t>Inclua seções de texto </a:t>
            </a:r>
          </a:p>
          <a:p>
            <a:pPr marL="285750" indent="-285750">
              <a:buFontTx/>
              <a:buChar char="-"/>
            </a:pPr>
            <a:r>
              <a:rPr lang="pt-BR" sz="2800" b="1" dirty="0">
                <a:solidFill>
                  <a:srgbClr val="C00000"/>
                </a:solidFill>
              </a:rPr>
              <a:t>Inclua seções de </a:t>
            </a:r>
            <a:r>
              <a:rPr lang="pt-BR" sz="2800" b="1" dirty="0" err="1">
                <a:solidFill>
                  <a:srgbClr val="C00000"/>
                </a:solidFill>
              </a:rPr>
              <a:t>chunks</a:t>
            </a:r>
            <a:endParaRPr lang="pt-BR" sz="2800" b="1" dirty="0">
              <a:solidFill>
                <a:srgbClr val="C00000"/>
              </a:solidFill>
            </a:endParaRPr>
          </a:p>
          <a:p>
            <a:pPr marL="285750" indent="-285750">
              <a:buFontTx/>
              <a:buChar char="-"/>
            </a:pPr>
            <a:endParaRPr lang="pt-BR" sz="2800" b="1" dirty="0">
              <a:solidFill>
                <a:srgbClr val="C00000"/>
              </a:solidFill>
            </a:endParaRPr>
          </a:p>
          <a:p>
            <a:endParaRPr lang="pt-BR" sz="2800" b="1" dirty="0">
              <a:solidFill>
                <a:srgbClr val="C00000"/>
              </a:solidFill>
            </a:endParaRPr>
          </a:p>
          <a:p>
            <a:r>
              <a:rPr lang="pt-BR" sz="2800" b="1" dirty="0">
                <a:solidFill>
                  <a:srgbClr val="C00000"/>
                </a:solidFill>
              </a:rPr>
              <a:t>ATALHO:</a:t>
            </a:r>
          </a:p>
          <a:p>
            <a:r>
              <a:rPr lang="pt-BR" sz="2800" b="1" dirty="0">
                <a:solidFill>
                  <a:srgbClr val="C00000"/>
                </a:solidFill>
              </a:rPr>
              <a:t>incluir </a:t>
            </a:r>
            <a:r>
              <a:rPr lang="pt-BR" sz="2800" b="1" dirty="0" err="1">
                <a:solidFill>
                  <a:srgbClr val="C00000"/>
                </a:solidFill>
              </a:rPr>
              <a:t>chunks</a:t>
            </a:r>
            <a:r>
              <a:rPr lang="pt-BR" sz="2800" b="1" dirty="0">
                <a:solidFill>
                  <a:srgbClr val="C00000"/>
                </a:solidFill>
              </a:rPr>
              <a:t> com </a:t>
            </a:r>
          </a:p>
          <a:p>
            <a:r>
              <a:rPr lang="pt-BR" sz="2800" b="1" dirty="0">
                <a:solidFill>
                  <a:srgbClr val="C00000"/>
                </a:solidFill>
              </a:rPr>
              <a:t>Alt + Ctrl + l</a:t>
            </a:r>
          </a:p>
        </p:txBody>
      </p:sp>
      <p:pic>
        <p:nvPicPr>
          <p:cNvPr id="4" name="Imagem 3">
            <a:extLst>
              <a:ext uri="{FF2B5EF4-FFF2-40B4-BE49-F238E27FC236}">
                <a16:creationId xmlns:a16="http://schemas.microsoft.com/office/drawing/2014/main" id="{4F2B2F98-03AA-B843-F222-3B276C64AA79}"/>
              </a:ext>
            </a:extLst>
          </p:cNvPr>
          <p:cNvPicPr>
            <a:picLocks noChangeAspect="1"/>
          </p:cNvPicPr>
          <p:nvPr/>
        </p:nvPicPr>
        <p:blipFill>
          <a:blip r:embed="rId2"/>
          <a:stretch>
            <a:fillRect/>
          </a:stretch>
        </p:blipFill>
        <p:spPr>
          <a:xfrm>
            <a:off x="6096000" y="159096"/>
            <a:ext cx="5595169" cy="6539808"/>
          </a:xfrm>
          <a:prstGeom prst="rect">
            <a:avLst/>
          </a:prstGeom>
        </p:spPr>
      </p:pic>
      <p:cxnSp>
        <p:nvCxnSpPr>
          <p:cNvPr id="3" name="Conector de Seta Reta 2">
            <a:extLst>
              <a:ext uri="{FF2B5EF4-FFF2-40B4-BE49-F238E27FC236}">
                <a16:creationId xmlns:a16="http://schemas.microsoft.com/office/drawing/2014/main" id="{DA4E1AF5-D27C-B16A-21FA-C1385F61F6F6}"/>
              </a:ext>
            </a:extLst>
          </p:cNvPr>
          <p:cNvCxnSpPr>
            <a:cxnSpLocks/>
          </p:cNvCxnSpPr>
          <p:nvPr/>
        </p:nvCxnSpPr>
        <p:spPr>
          <a:xfrm flipV="1">
            <a:off x="4439265" y="545690"/>
            <a:ext cx="2462980" cy="530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877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44DA2-224D-9CFC-C3B6-4E5ECC0BBFFD}"/>
            </a:ext>
          </a:extLst>
        </p:cNvPr>
        <p:cNvGrpSpPr/>
        <p:nvPr/>
      </p:nvGrpSpPr>
      <p:grpSpPr>
        <a:xfrm>
          <a:off x="0" y="0"/>
          <a:ext cx="0" cy="0"/>
          <a:chOff x="0" y="0"/>
          <a:chExt cx="0" cy="0"/>
        </a:xfrm>
      </p:grpSpPr>
      <p:sp>
        <p:nvSpPr>
          <p:cNvPr id="16" name="CaixaDeTexto 15">
            <a:extLst>
              <a:ext uri="{FF2B5EF4-FFF2-40B4-BE49-F238E27FC236}">
                <a16:creationId xmlns:a16="http://schemas.microsoft.com/office/drawing/2014/main" id="{6B99974B-A2A9-F96A-4A92-2110C3AA94CC}"/>
              </a:ext>
            </a:extLst>
          </p:cNvPr>
          <p:cNvSpPr txBox="1"/>
          <p:nvPr/>
        </p:nvSpPr>
        <p:spPr>
          <a:xfrm>
            <a:off x="422788" y="480305"/>
            <a:ext cx="9984658" cy="6494085"/>
          </a:xfrm>
          <a:prstGeom prst="rect">
            <a:avLst/>
          </a:prstGeom>
          <a:noFill/>
        </p:spPr>
        <p:txBody>
          <a:bodyPr wrap="square" rtlCol="0">
            <a:spAutoFit/>
          </a:bodyPr>
          <a:lstStyle/>
          <a:p>
            <a:pPr marL="457200" indent="-457200">
              <a:buFontTx/>
              <a:buChar char="-"/>
            </a:pPr>
            <a:r>
              <a:rPr lang="pt-BR" sz="3200" b="1" dirty="0">
                <a:solidFill>
                  <a:srgbClr val="C00000"/>
                </a:solidFill>
              </a:rPr>
              <a:t>Intercale:</a:t>
            </a:r>
          </a:p>
          <a:p>
            <a:r>
              <a:rPr lang="pt-BR" sz="3200" b="1" dirty="0">
                <a:solidFill>
                  <a:srgbClr val="C00000"/>
                </a:solidFill>
              </a:rPr>
              <a:t>seções de texto e </a:t>
            </a:r>
            <a:r>
              <a:rPr lang="pt-BR" sz="3200" b="1" dirty="0" err="1">
                <a:solidFill>
                  <a:srgbClr val="C00000"/>
                </a:solidFill>
              </a:rPr>
              <a:t>chunks</a:t>
            </a:r>
            <a:endParaRPr lang="pt-BR" sz="3200" b="1" dirty="0">
              <a:solidFill>
                <a:srgbClr val="C00000"/>
              </a:solidFill>
            </a:endParaRPr>
          </a:p>
          <a:p>
            <a:endParaRPr lang="pt-BR" sz="3200" b="1" dirty="0">
              <a:solidFill>
                <a:srgbClr val="C00000"/>
              </a:solidFill>
            </a:endParaRPr>
          </a:p>
          <a:p>
            <a:endParaRPr lang="pt-BR" sz="3200" b="1" dirty="0">
              <a:solidFill>
                <a:srgbClr val="C00000"/>
              </a:solidFill>
            </a:endParaRPr>
          </a:p>
          <a:p>
            <a:r>
              <a:rPr lang="pt-BR" sz="3200" b="1" dirty="0"/>
              <a:t>	texto</a:t>
            </a:r>
          </a:p>
          <a:p>
            <a:r>
              <a:rPr lang="pt-BR" sz="3200" b="1" dirty="0"/>
              <a:t>	</a:t>
            </a:r>
            <a:r>
              <a:rPr lang="pt-BR" sz="3200" b="1" dirty="0" err="1"/>
              <a:t>chunk</a:t>
            </a:r>
            <a:endParaRPr lang="pt-BR" sz="3200" b="1" dirty="0"/>
          </a:p>
          <a:p>
            <a:endParaRPr lang="pt-BR" sz="3200" b="1" dirty="0"/>
          </a:p>
          <a:p>
            <a:r>
              <a:rPr lang="pt-BR" sz="3200" b="1" dirty="0"/>
              <a:t>	texto</a:t>
            </a:r>
          </a:p>
          <a:p>
            <a:r>
              <a:rPr lang="pt-BR" sz="3200" b="1" dirty="0"/>
              <a:t>	</a:t>
            </a:r>
            <a:r>
              <a:rPr lang="pt-BR" sz="3200" b="1" dirty="0" err="1"/>
              <a:t>chunk</a:t>
            </a:r>
            <a:endParaRPr lang="pt-BR" sz="3200" b="1" dirty="0"/>
          </a:p>
          <a:p>
            <a:endParaRPr lang="pt-BR" sz="3200" b="1" dirty="0"/>
          </a:p>
          <a:p>
            <a:r>
              <a:rPr lang="pt-BR" sz="3200" b="1" dirty="0"/>
              <a:t>	texto</a:t>
            </a:r>
          </a:p>
          <a:p>
            <a:r>
              <a:rPr lang="pt-BR" sz="3200" b="1" dirty="0"/>
              <a:t>	</a:t>
            </a:r>
            <a:r>
              <a:rPr lang="pt-BR" sz="3200" b="1" dirty="0" err="1"/>
              <a:t>chunk</a:t>
            </a:r>
            <a:endParaRPr lang="pt-BR" sz="3200" b="1" dirty="0"/>
          </a:p>
          <a:p>
            <a:r>
              <a:rPr lang="pt-BR" sz="3200" b="1" dirty="0"/>
              <a:t> 	</a:t>
            </a:r>
            <a:endParaRPr lang="pt-BR" sz="3200" b="1" dirty="0">
              <a:solidFill>
                <a:srgbClr val="C00000"/>
              </a:solidFill>
            </a:endParaRPr>
          </a:p>
        </p:txBody>
      </p:sp>
      <p:pic>
        <p:nvPicPr>
          <p:cNvPr id="5" name="Imagem 4">
            <a:extLst>
              <a:ext uri="{FF2B5EF4-FFF2-40B4-BE49-F238E27FC236}">
                <a16:creationId xmlns:a16="http://schemas.microsoft.com/office/drawing/2014/main" id="{7B33770A-0B29-CBB5-246F-3DA912D6EB67}"/>
              </a:ext>
            </a:extLst>
          </p:cNvPr>
          <p:cNvPicPr>
            <a:picLocks noChangeAspect="1"/>
          </p:cNvPicPr>
          <p:nvPr/>
        </p:nvPicPr>
        <p:blipFill>
          <a:blip r:embed="rId2"/>
          <a:stretch>
            <a:fillRect/>
          </a:stretch>
        </p:blipFill>
        <p:spPr>
          <a:xfrm>
            <a:off x="6187562" y="133350"/>
            <a:ext cx="5581650" cy="6591300"/>
          </a:xfrm>
          <a:prstGeom prst="rect">
            <a:avLst/>
          </a:prstGeom>
        </p:spPr>
      </p:pic>
      <p:cxnSp>
        <p:nvCxnSpPr>
          <p:cNvPr id="6" name="Conector de Seta Reta 5">
            <a:extLst>
              <a:ext uri="{FF2B5EF4-FFF2-40B4-BE49-F238E27FC236}">
                <a16:creationId xmlns:a16="http://schemas.microsoft.com/office/drawing/2014/main" id="{93D4088F-A73B-8902-8B8F-EA981BF238D1}"/>
              </a:ext>
            </a:extLst>
          </p:cNvPr>
          <p:cNvCxnSpPr>
            <a:cxnSpLocks/>
          </p:cNvCxnSpPr>
          <p:nvPr/>
        </p:nvCxnSpPr>
        <p:spPr>
          <a:xfrm>
            <a:off x="3222043" y="2849661"/>
            <a:ext cx="2965519" cy="1648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140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729DE-A189-D840-1230-7743F80F69C9}"/>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33D74539-4C68-3627-2F26-36EF5757867D}"/>
              </a:ext>
            </a:extLst>
          </p:cNvPr>
          <p:cNvSpPr txBox="1"/>
          <p:nvPr/>
        </p:nvSpPr>
        <p:spPr>
          <a:xfrm>
            <a:off x="353962" y="1467490"/>
            <a:ext cx="9984658" cy="3046988"/>
          </a:xfrm>
          <a:prstGeom prst="rect">
            <a:avLst/>
          </a:prstGeom>
          <a:noFill/>
        </p:spPr>
        <p:txBody>
          <a:bodyPr wrap="square" rtlCol="0">
            <a:spAutoFit/>
          </a:bodyPr>
          <a:lstStyle/>
          <a:p>
            <a:r>
              <a:rPr lang="pt-BR" sz="3200" b="1" dirty="0"/>
              <a:t>Preparação do ambiente</a:t>
            </a:r>
          </a:p>
          <a:p>
            <a:endParaRPr lang="pt-BR" sz="3200" b="1" dirty="0"/>
          </a:p>
          <a:p>
            <a:r>
              <a:rPr lang="pt-BR" sz="3200" b="1" dirty="0"/>
              <a:t>Etapa:</a:t>
            </a:r>
          </a:p>
          <a:p>
            <a:r>
              <a:rPr lang="pt-BR" sz="3200" b="1" dirty="0">
                <a:solidFill>
                  <a:srgbClr val="C00000"/>
                </a:solidFill>
              </a:rPr>
              <a:t>- Abrir </a:t>
            </a:r>
            <a:r>
              <a:rPr lang="pt-BR" sz="3200" b="1" dirty="0" err="1">
                <a:solidFill>
                  <a:srgbClr val="C00000"/>
                </a:solidFill>
              </a:rPr>
              <a:t>RStudio</a:t>
            </a:r>
            <a:endParaRPr lang="pt-BR" sz="3200" b="1" dirty="0">
              <a:solidFill>
                <a:srgbClr val="C00000"/>
              </a:solidFill>
            </a:endParaRPr>
          </a:p>
          <a:p>
            <a:r>
              <a:rPr lang="pt-BR" sz="3200" b="1" dirty="0">
                <a:solidFill>
                  <a:srgbClr val="C00000"/>
                </a:solidFill>
              </a:rPr>
              <a:t>- New file </a:t>
            </a:r>
            <a:r>
              <a:rPr lang="pt-BR" sz="3200" b="1" dirty="0">
                <a:solidFill>
                  <a:srgbClr val="C00000"/>
                </a:solidFill>
                <a:latin typeface="Calibri" panose="020F0502020204030204" pitchFamily="34" charset="0"/>
                <a:cs typeface="Calibri" panose="020F0502020204030204" pitchFamily="34" charset="0"/>
              </a:rPr>
              <a:t>→</a:t>
            </a:r>
            <a:r>
              <a:rPr lang="pt-BR" sz="3200" b="1" dirty="0">
                <a:solidFill>
                  <a:srgbClr val="C00000"/>
                </a:solidFill>
              </a:rPr>
              <a:t> R </a:t>
            </a:r>
            <a:r>
              <a:rPr lang="pt-BR" sz="3200" b="1" dirty="0" err="1">
                <a:solidFill>
                  <a:srgbClr val="C00000"/>
                </a:solidFill>
              </a:rPr>
              <a:t>Markdown</a:t>
            </a:r>
            <a:endParaRPr lang="pt-BR" sz="3200" b="1" dirty="0">
              <a:solidFill>
                <a:srgbClr val="C00000"/>
              </a:solidFill>
            </a:endParaRPr>
          </a:p>
          <a:p>
            <a:endParaRPr lang="pt-BR" sz="3200" b="1" dirty="0"/>
          </a:p>
        </p:txBody>
      </p:sp>
      <p:pic>
        <p:nvPicPr>
          <p:cNvPr id="6" name="Imagem 5">
            <a:extLst>
              <a:ext uri="{FF2B5EF4-FFF2-40B4-BE49-F238E27FC236}">
                <a16:creationId xmlns:a16="http://schemas.microsoft.com/office/drawing/2014/main" id="{C422E354-6A02-10C1-2CE4-4839C2AA8DF9}"/>
              </a:ext>
            </a:extLst>
          </p:cNvPr>
          <p:cNvPicPr>
            <a:picLocks noChangeAspect="1"/>
          </p:cNvPicPr>
          <p:nvPr/>
        </p:nvPicPr>
        <p:blipFill>
          <a:blip r:embed="rId2"/>
          <a:stretch>
            <a:fillRect/>
          </a:stretch>
        </p:blipFill>
        <p:spPr>
          <a:xfrm>
            <a:off x="5658091" y="2015365"/>
            <a:ext cx="4901754" cy="4052848"/>
          </a:xfrm>
          <a:prstGeom prst="rect">
            <a:avLst/>
          </a:prstGeom>
        </p:spPr>
      </p:pic>
      <p:sp>
        <p:nvSpPr>
          <p:cNvPr id="5" name="CaixaDeTexto 4">
            <a:extLst>
              <a:ext uri="{FF2B5EF4-FFF2-40B4-BE49-F238E27FC236}">
                <a16:creationId xmlns:a16="http://schemas.microsoft.com/office/drawing/2014/main" id="{0784979B-2061-D4A5-B7CB-1644B0B2DDBC}"/>
              </a:ext>
            </a:extLst>
          </p:cNvPr>
          <p:cNvSpPr txBox="1"/>
          <p:nvPr/>
        </p:nvSpPr>
        <p:spPr>
          <a:xfrm>
            <a:off x="0" y="340543"/>
            <a:ext cx="12192000" cy="1569660"/>
          </a:xfrm>
          <a:prstGeom prst="rect">
            <a:avLst/>
          </a:prstGeom>
          <a:noFill/>
        </p:spPr>
        <p:txBody>
          <a:bodyPr wrap="square" rtlCol="0">
            <a:spAutoFit/>
          </a:bodyPr>
          <a:lstStyle>
            <a:defPPr>
              <a:defRPr lang="pt-BR"/>
            </a:defPPr>
            <a:lvl1pPr>
              <a:defRPr sz="4800" b="1"/>
            </a:lvl1pPr>
          </a:lstStyle>
          <a:p>
            <a:pPr algn="ctr" fontAlgn="base"/>
            <a:r>
              <a:rPr lang="pt-BR" dirty="0">
                <a:solidFill>
                  <a:srgbClr val="0070C0"/>
                </a:solidFill>
              </a:rPr>
              <a:t>R </a:t>
            </a:r>
            <a:r>
              <a:rPr lang="pt-BR" dirty="0" err="1">
                <a:solidFill>
                  <a:srgbClr val="0070C0"/>
                </a:solidFill>
              </a:rPr>
              <a:t>Markdown</a:t>
            </a:r>
            <a:r>
              <a:rPr lang="pt-BR" dirty="0">
                <a:solidFill>
                  <a:srgbClr val="0070C0"/>
                </a:solidFill>
              </a:rPr>
              <a:t> = R + </a:t>
            </a:r>
            <a:r>
              <a:rPr lang="pt-BR" dirty="0" err="1">
                <a:solidFill>
                  <a:srgbClr val="0070C0"/>
                </a:solidFill>
              </a:rPr>
              <a:t>Markdown</a:t>
            </a:r>
            <a:endParaRPr lang="pt-BR" dirty="0">
              <a:solidFill>
                <a:srgbClr val="0070C0"/>
              </a:solidFill>
            </a:endParaRPr>
          </a:p>
          <a:p>
            <a:pPr algn="ctr" fontAlgn="base"/>
            <a:endParaRPr lang="pt-BR" dirty="0"/>
          </a:p>
        </p:txBody>
      </p:sp>
      <p:pic>
        <p:nvPicPr>
          <p:cNvPr id="3" name="Picture 2" descr="R Markdown">
            <a:extLst>
              <a:ext uri="{FF2B5EF4-FFF2-40B4-BE49-F238E27FC236}">
                <a16:creationId xmlns:a16="http://schemas.microsoft.com/office/drawing/2014/main" id="{D2D898E6-7D0A-173D-A2A4-522AE3F3C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9892" y="5027205"/>
            <a:ext cx="1351935" cy="156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128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4D3D685-10D7-7AFA-7FD7-72CB59E759FF}"/>
              </a:ext>
            </a:extLst>
          </p:cNvPr>
          <p:cNvPicPr>
            <a:picLocks noChangeAspect="1"/>
          </p:cNvPicPr>
          <p:nvPr/>
        </p:nvPicPr>
        <p:blipFill>
          <a:blip r:embed="rId2"/>
          <a:srcRect l="35444" t="12885" r="33226" b="5355"/>
          <a:stretch>
            <a:fillRect/>
          </a:stretch>
        </p:blipFill>
        <p:spPr>
          <a:xfrm>
            <a:off x="663677" y="626806"/>
            <a:ext cx="3819834" cy="5604387"/>
          </a:xfrm>
          <a:prstGeom prst="rect">
            <a:avLst/>
          </a:prstGeom>
        </p:spPr>
      </p:pic>
      <p:sp>
        <p:nvSpPr>
          <p:cNvPr id="4" name="CaixaDeTexto 3">
            <a:extLst>
              <a:ext uri="{FF2B5EF4-FFF2-40B4-BE49-F238E27FC236}">
                <a16:creationId xmlns:a16="http://schemas.microsoft.com/office/drawing/2014/main" id="{431157CE-EA40-E16C-F822-C1C65568A92D}"/>
              </a:ext>
            </a:extLst>
          </p:cNvPr>
          <p:cNvSpPr txBox="1"/>
          <p:nvPr/>
        </p:nvSpPr>
        <p:spPr>
          <a:xfrm>
            <a:off x="5351853" y="504892"/>
            <a:ext cx="6531212" cy="707886"/>
          </a:xfrm>
          <a:prstGeom prst="rect">
            <a:avLst/>
          </a:prstGeom>
          <a:noFill/>
        </p:spPr>
        <p:txBody>
          <a:bodyPr wrap="none" rtlCol="0">
            <a:spAutoFit/>
          </a:bodyPr>
          <a:lstStyle/>
          <a:p>
            <a:r>
              <a:rPr lang="pt-BR" sz="4000" b="1" dirty="0">
                <a:solidFill>
                  <a:srgbClr val="C00000"/>
                </a:solidFill>
              </a:rPr>
              <a:t>ESTRUTURA DO DOCUMENTO</a:t>
            </a:r>
          </a:p>
        </p:txBody>
      </p:sp>
      <p:pic>
        <p:nvPicPr>
          <p:cNvPr id="6" name="Imagem 5">
            <a:extLst>
              <a:ext uri="{FF2B5EF4-FFF2-40B4-BE49-F238E27FC236}">
                <a16:creationId xmlns:a16="http://schemas.microsoft.com/office/drawing/2014/main" id="{AB1F6413-08DF-20A2-29AC-82CC9C18FCBE}"/>
              </a:ext>
            </a:extLst>
          </p:cNvPr>
          <p:cNvPicPr>
            <a:picLocks noChangeAspect="1"/>
          </p:cNvPicPr>
          <p:nvPr/>
        </p:nvPicPr>
        <p:blipFill>
          <a:blip r:embed="rId3"/>
          <a:stretch>
            <a:fillRect/>
          </a:stretch>
        </p:blipFill>
        <p:spPr>
          <a:xfrm>
            <a:off x="5931201" y="2183230"/>
            <a:ext cx="3554580" cy="4410089"/>
          </a:xfrm>
          <a:prstGeom prst="rect">
            <a:avLst/>
          </a:prstGeom>
        </p:spPr>
      </p:pic>
      <p:cxnSp>
        <p:nvCxnSpPr>
          <p:cNvPr id="7" name="Conector reto 6">
            <a:extLst>
              <a:ext uri="{FF2B5EF4-FFF2-40B4-BE49-F238E27FC236}">
                <a16:creationId xmlns:a16="http://schemas.microsoft.com/office/drawing/2014/main" id="{C2CB6D57-AD78-072B-E243-7FE24212B88D}"/>
              </a:ext>
            </a:extLst>
          </p:cNvPr>
          <p:cNvCxnSpPr>
            <a:cxnSpLocks/>
          </p:cNvCxnSpPr>
          <p:nvPr/>
        </p:nvCxnSpPr>
        <p:spPr>
          <a:xfrm>
            <a:off x="4331368" y="1090863"/>
            <a:ext cx="1599833" cy="131545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52CE684B-511B-B3E7-5CD9-B047E579E74C}"/>
              </a:ext>
            </a:extLst>
          </p:cNvPr>
          <p:cNvCxnSpPr>
            <a:cxnSpLocks/>
          </p:cNvCxnSpPr>
          <p:nvPr/>
        </p:nvCxnSpPr>
        <p:spPr>
          <a:xfrm>
            <a:off x="3930316" y="1932002"/>
            <a:ext cx="2000885" cy="87536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4B53600A-3139-8A6E-3C6E-F4584DB6662B}"/>
              </a:ext>
            </a:extLst>
          </p:cNvPr>
          <p:cNvCxnSpPr>
            <a:cxnSpLocks/>
          </p:cNvCxnSpPr>
          <p:nvPr/>
        </p:nvCxnSpPr>
        <p:spPr>
          <a:xfrm>
            <a:off x="3930316" y="4443663"/>
            <a:ext cx="2165684" cy="6416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596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3600151-1D82-E685-61FC-3CBAF7578859}"/>
              </a:ext>
            </a:extLst>
          </p:cNvPr>
          <p:cNvPicPr>
            <a:picLocks noChangeAspect="1"/>
          </p:cNvPicPr>
          <p:nvPr/>
        </p:nvPicPr>
        <p:blipFill>
          <a:blip r:embed="rId2"/>
          <a:stretch>
            <a:fillRect/>
          </a:stretch>
        </p:blipFill>
        <p:spPr>
          <a:xfrm>
            <a:off x="0" y="1673"/>
            <a:ext cx="12192000" cy="6854653"/>
          </a:xfrm>
          <a:prstGeom prst="rect">
            <a:avLst/>
          </a:prstGeom>
        </p:spPr>
      </p:pic>
      <p:pic>
        <p:nvPicPr>
          <p:cNvPr id="5" name="Imagem 4">
            <a:extLst>
              <a:ext uri="{FF2B5EF4-FFF2-40B4-BE49-F238E27FC236}">
                <a16:creationId xmlns:a16="http://schemas.microsoft.com/office/drawing/2014/main" id="{283BC304-FBB5-CA75-7B51-8DF3D7D22305}"/>
              </a:ext>
            </a:extLst>
          </p:cNvPr>
          <p:cNvPicPr>
            <a:picLocks noChangeAspect="1"/>
          </p:cNvPicPr>
          <p:nvPr/>
        </p:nvPicPr>
        <p:blipFill>
          <a:blip r:embed="rId3"/>
          <a:stretch>
            <a:fillRect/>
          </a:stretch>
        </p:blipFill>
        <p:spPr>
          <a:xfrm>
            <a:off x="4355432" y="579189"/>
            <a:ext cx="12192000" cy="6854653"/>
          </a:xfrm>
          <a:prstGeom prst="rect">
            <a:avLst/>
          </a:prstGeom>
        </p:spPr>
      </p:pic>
      <p:cxnSp>
        <p:nvCxnSpPr>
          <p:cNvPr id="6" name="Conector reto 5">
            <a:extLst>
              <a:ext uri="{FF2B5EF4-FFF2-40B4-BE49-F238E27FC236}">
                <a16:creationId xmlns:a16="http://schemas.microsoft.com/office/drawing/2014/main" id="{74707AE8-AFC2-EA6F-32CC-C22687D68E03}"/>
              </a:ext>
            </a:extLst>
          </p:cNvPr>
          <p:cNvCxnSpPr>
            <a:cxnSpLocks/>
          </p:cNvCxnSpPr>
          <p:nvPr/>
        </p:nvCxnSpPr>
        <p:spPr>
          <a:xfrm flipV="1">
            <a:off x="1484542" y="240632"/>
            <a:ext cx="3328090" cy="202285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43865595-EF62-E534-F89B-65444A643605}"/>
              </a:ext>
            </a:extLst>
          </p:cNvPr>
          <p:cNvSpPr txBox="1"/>
          <p:nvPr/>
        </p:nvSpPr>
        <p:spPr>
          <a:xfrm>
            <a:off x="4812632" y="-91844"/>
            <a:ext cx="3493905" cy="584775"/>
          </a:xfrm>
          <a:prstGeom prst="rect">
            <a:avLst/>
          </a:prstGeom>
          <a:noFill/>
        </p:spPr>
        <p:txBody>
          <a:bodyPr wrap="none" rtlCol="0">
            <a:spAutoFit/>
          </a:bodyPr>
          <a:lstStyle/>
          <a:p>
            <a:r>
              <a:rPr lang="pt-BR" sz="3200" dirty="0">
                <a:solidFill>
                  <a:srgbClr val="C00000"/>
                </a:solidFill>
              </a:rPr>
              <a:t>Identificador, rótulo</a:t>
            </a:r>
          </a:p>
        </p:txBody>
      </p:sp>
      <p:sp>
        <p:nvSpPr>
          <p:cNvPr id="9" name="CaixaDeTexto 8">
            <a:extLst>
              <a:ext uri="{FF2B5EF4-FFF2-40B4-BE49-F238E27FC236}">
                <a16:creationId xmlns:a16="http://schemas.microsoft.com/office/drawing/2014/main" id="{66CD1131-DE78-1D36-B35B-DD2A2B7C301E}"/>
              </a:ext>
            </a:extLst>
          </p:cNvPr>
          <p:cNvSpPr txBox="1"/>
          <p:nvPr/>
        </p:nvSpPr>
        <p:spPr>
          <a:xfrm>
            <a:off x="1318727" y="5415910"/>
            <a:ext cx="1222579" cy="584775"/>
          </a:xfrm>
          <a:prstGeom prst="rect">
            <a:avLst/>
          </a:prstGeom>
          <a:noFill/>
        </p:spPr>
        <p:txBody>
          <a:bodyPr wrap="none" rtlCol="0">
            <a:spAutoFit/>
          </a:bodyPr>
          <a:lstStyle/>
          <a:p>
            <a:r>
              <a:rPr lang="pt-BR" sz="3200" dirty="0">
                <a:solidFill>
                  <a:srgbClr val="C00000"/>
                </a:solidFill>
              </a:rPr>
              <a:t>motor</a:t>
            </a:r>
          </a:p>
        </p:txBody>
      </p:sp>
      <p:cxnSp>
        <p:nvCxnSpPr>
          <p:cNvPr id="10" name="Conector reto 9">
            <a:extLst>
              <a:ext uri="{FF2B5EF4-FFF2-40B4-BE49-F238E27FC236}">
                <a16:creationId xmlns:a16="http://schemas.microsoft.com/office/drawing/2014/main" id="{EE2BD570-88A2-0A13-515F-9F9ED2220996}"/>
              </a:ext>
            </a:extLst>
          </p:cNvPr>
          <p:cNvCxnSpPr>
            <a:cxnSpLocks/>
          </p:cNvCxnSpPr>
          <p:nvPr/>
        </p:nvCxnSpPr>
        <p:spPr>
          <a:xfrm>
            <a:off x="1131376" y="2502448"/>
            <a:ext cx="597264" cy="29134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5CED0D5C-CC16-34E1-AF5F-736FFE70BFC8}"/>
              </a:ext>
            </a:extLst>
          </p:cNvPr>
          <p:cNvCxnSpPr>
            <a:cxnSpLocks/>
          </p:cNvCxnSpPr>
          <p:nvPr/>
        </p:nvCxnSpPr>
        <p:spPr>
          <a:xfrm>
            <a:off x="2691387" y="2502448"/>
            <a:ext cx="2634916" cy="17595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218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B17BC95-89CB-9598-F3C6-475894BE1175}"/>
              </a:ext>
            </a:extLst>
          </p:cNvPr>
          <p:cNvPicPr>
            <a:picLocks noChangeAspect="1"/>
          </p:cNvPicPr>
          <p:nvPr/>
        </p:nvPicPr>
        <p:blipFill>
          <a:blip r:embed="rId2"/>
          <a:stretch>
            <a:fillRect/>
          </a:stretch>
        </p:blipFill>
        <p:spPr>
          <a:xfrm>
            <a:off x="0" y="1673"/>
            <a:ext cx="12192000" cy="6854653"/>
          </a:xfrm>
          <a:prstGeom prst="rect">
            <a:avLst/>
          </a:prstGeom>
        </p:spPr>
      </p:pic>
      <p:pic>
        <p:nvPicPr>
          <p:cNvPr id="7" name="Imagem 6">
            <a:extLst>
              <a:ext uri="{FF2B5EF4-FFF2-40B4-BE49-F238E27FC236}">
                <a16:creationId xmlns:a16="http://schemas.microsoft.com/office/drawing/2014/main" id="{A75D8785-EE1C-C4D5-5821-3FCF994F5B92}"/>
              </a:ext>
            </a:extLst>
          </p:cNvPr>
          <p:cNvPicPr>
            <a:picLocks noChangeAspect="1"/>
          </p:cNvPicPr>
          <p:nvPr/>
        </p:nvPicPr>
        <p:blipFill>
          <a:blip r:embed="rId3"/>
          <a:stretch>
            <a:fillRect/>
          </a:stretch>
        </p:blipFill>
        <p:spPr>
          <a:xfrm>
            <a:off x="3480619" y="1152047"/>
            <a:ext cx="12192000" cy="6854653"/>
          </a:xfrm>
          <a:prstGeom prst="rect">
            <a:avLst/>
          </a:prstGeom>
        </p:spPr>
      </p:pic>
      <p:pic>
        <p:nvPicPr>
          <p:cNvPr id="9" name="Imagem 8">
            <a:extLst>
              <a:ext uri="{FF2B5EF4-FFF2-40B4-BE49-F238E27FC236}">
                <a16:creationId xmlns:a16="http://schemas.microsoft.com/office/drawing/2014/main" id="{A5595E58-8ED1-B5FE-9921-E4EB25EF58EB}"/>
              </a:ext>
            </a:extLst>
          </p:cNvPr>
          <p:cNvPicPr>
            <a:picLocks noChangeAspect="1"/>
          </p:cNvPicPr>
          <p:nvPr/>
        </p:nvPicPr>
        <p:blipFill>
          <a:blip r:embed="rId4"/>
          <a:srcRect l="31907" t="34795" r="28559" b="35134"/>
          <a:stretch>
            <a:fillRect/>
          </a:stretch>
        </p:blipFill>
        <p:spPr>
          <a:xfrm>
            <a:off x="3166820" y="4156583"/>
            <a:ext cx="5858360" cy="2505344"/>
          </a:xfrm>
          <a:prstGeom prst="rect">
            <a:avLst/>
          </a:prstGeom>
          <a:ln w="228600" cap="sq" cmpd="thickThin">
            <a:solidFill>
              <a:srgbClr val="C00000"/>
            </a:solidFill>
            <a:prstDash val="solid"/>
            <a:miter lim="800000"/>
          </a:ln>
          <a:effectLst>
            <a:innerShdw blurRad="76200">
              <a:srgbClr val="000000"/>
            </a:innerShdw>
          </a:effectLst>
        </p:spPr>
      </p:pic>
      <p:cxnSp>
        <p:nvCxnSpPr>
          <p:cNvPr id="10" name="Conector reto 9">
            <a:extLst>
              <a:ext uri="{FF2B5EF4-FFF2-40B4-BE49-F238E27FC236}">
                <a16:creationId xmlns:a16="http://schemas.microsoft.com/office/drawing/2014/main" id="{020BE74E-467C-85BF-FCDF-BD05C0AECDBA}"/>
              </a:ext>
            </a:extLst>
          </p:cNvPr>
          <p:cNvCxnSpPr>
            <a:cxnSpLocks/>
          </p:cNvCxnSpPr>
          <p:nvPr/>
        </p:nvCxnSpPr>
        <p:spPr>
          <a:xfrm>
            <a:off x="1437639" y="3475496"/>
            <a:ext cx="4002266" cy="1666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25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B197-70EC-8CAB-764F-C1E771038A51}"/>
            </a:ext>
          </a:extLst>
        </p:cNvPr>
        <p:cNvGrpSpPr/>
        <p:nvPr/>
      </p:nvGrpSpPr>
      <p:grpSpPr>
        <a:xfrm>
          <a:off x="0" y="0"/>
          <a:ext cx="0" cy="0"/>
          <a:chOff x="0" y="0"/>
          <a:chExt cx="0" cy="0"/>
        </a:xfrm>
      </p:grpSpPr>
      <p:pic>
        <p:nvPicPr>
          <p:cNvPr id="19" name="Imagem 18">
            <a:extLst>
              <a:ext uri="{FF2B5EF4-FFF2-40B4-BE49-F238E27FC236}">
                <a16:creationId xmlns:a16="http://schemas.microsoft.com/office/drawing/2014/main" id="{CA444C9D-418B-DD23-EA64-952BD84D634D}"/>
              </a:ext>
            </a:extLst>
          </p:cNvPr>
          <p:cNvPicPr>
            <a:picLocks noChangeAspect="1"/>
          </p:cNvPicPr>
          <p:nvPr/>
        </p:nvPicPr>
        <p:blipFill>
          <a:blip r:embed="rId2"/>
          <a:stretch>
            <a:fillRect/>
          </a:stretch>
        </p:blipFill>
        <p:spPr>
          <a:xfrm>
            <a:off x="948814" y="461371"/>
            <a:ext cx="4324350" cy="3314700"/>
          </a:xfrm>
          <a:prstGeom prst="rect">
            <a:avLst/>
          </a:prstGeom>
        </p:spPr>
      </p:pic>
      <p:sp>
        <p:nvSpPr>
          <p:cNvPr id="7" name="CaixaDeTexto 6">
            <a:extLst>
              <a:ext uri="{FF2B5EF4-FFF2-40B4-BE49-F238E27FC236}">
                <a16:creationId xmlns:a16="http://schemas.microsoft.com/office/drawing/2014/main" id="{EFC5338D-3F4A-4072-AFA2-AB5F02811D82}"/>
              </a:ext>
            </a:extLst>
          </p:cNvPr>
          <p:cNvSpPr txBox="1"/>
          <p:nvPr/>
        </p:nvSpPr>
        <p:spPr>
          <a:xfrm>
            <a:off x="0" y="6104241"/>
            <a:ext cx="12192000" cy="584775"/>
          </a:xfrm>
          <a:prstGeom prst="rect">
            <a:avLst/>
          </a:prstGeom>
          <a:noFill/>
        </p:spPr>
        <p:txBody>
          <a:bodyPr wrap="square" rtlCol="0">
            <a:spAutoFit/>
          </a:bodyPr>
          <a:lstStyle/>
          <a:p>
            <a:pPr algn="ctr"/>
            <a:r>
              <a:rPr lang="pt-BR" sz="3200" dirty="0">
                <a:solidFill>
                  <a:srgbClr val="C00000"/>
                </a:solidFill>
              </a:rPr>
              <a:t>Códigos, ou textos prontos e resolvidos, pode manter fechado</a:t>
            </a:r>
          </a:p>
        </p:txBody>
      </p:sp>
      <p:cxnSp>
        <p:nvCxnSpPr>
          <p:cNvPr id="8" name="Conector reto 7">
            <a:extLst>
              <a:ext uri="{FF2B5EF4-FFF2-40B4-BE49-F238E27FC236}">
                <a16:creationId xmlns:a16="http://schemas.microsoft.com/office/drawing/2014/main" id="{50646E6A-4E3D-7E90-DF83-B638CAC73DB0}"/>
              </a:ext>
            </a:extLst>
          </p:cNvPr>
          <p:cNvCxnSpPr>
            <a:cxnSpLocks/>
          </p:cNvCxnSpPr>
          <p:nvPr/>
        </p:nvCxnSpPr>
        <p:spPr>
          <a:xfrm flipV="1">
            <a:off x="265470" y="1858297"/>
            <a:ext cx="968349" cy="39840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4951F2FF-0FF2-5BD3-C1B4-AFD7BB84D349}"/>
              </a:ext>
            </a:extLst>
          </p:cNvPr>
          <p:cNvCxnSpPr>
            <a:cxnSpLocks/>
          </p:cNvCxnSpPr>
          <p:nvPr/>
        </p:nvCxnSpPr>
        <p:spPr>
          <a:xfrm flipV="1">
            <a:off x="329382" y="1283110"/>
            <a:ext cx="904437" cy="3295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3" name="Imagem 22">
            <a:extLst>
              <a:ext uri="{FF2B5EF4-FFF2-40B4-BE49-F238E27FC236}">
                <a16:creationId xmlns:a16="http://schemas.microsoft.com/office/drawing/2014/main" id="{9A2C95A5-51B4-1C39-7B06-DAF741E8EADA}"/>
              </a:ext>
            </a:extLst>
          </p:cNvPr>
          <p:cNvPicPr>
            <a:picLocks noChangeAspect="1"/>
          </p:cNvPicPr>
          <p:nvPr/>
        </p:nvPicPr>
        <p:blipFill>
          <a:blip r:embed="rId3"/>
          <a:stretch>
            <a:fillRect/>
          </a:stretch>
        </p:blipFill>
        <p:spPr>
          <a:xfrm>
            <a:off x="5892596" y="2810183"/>
            <a:ext cx="4924425" cy="2476500"/>
          </a:xfrm>
          <a:prstGeom prst="rect">
            <a:avLst/>
          </a:prstGeom>
        </p:spPr>
      </p:pic>
      <p:cxnSp>
        <p:nvCxnSpPr>
          <p:cNvPr id="24" name="Conector reto 23">
            <a:extLst>
              <a:ext uri="{FF2B5EF4-FFF2-40B4-BE49-F238E27FC236}">
                <a16:creationId xmlns:a16="http://schemas.microsoft.com/office/drawing/2014/main" id="{12483918-6001-7F29-C506-9402F43EB229}"/>
              </a:ext>
            </a:extLst>
          </p:cNvPr>
          <p:cNvCxnSpPr>
            <a:cxnSpLocks/>
          </p:cNvCxnSpPr>
          <p:nvPr/>
        </p:nvCxnSpPr>
        <p:spPr>
          <a:xfrm flipV="1">
            <a:off x="3515031" y="3776071"/>
            <a:ext cx="2377565" cy="203660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157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6E73B-4298-2DB8-0255-B504B29549AC}"/>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651639A7-F7BD-E0E2-E2C8-5459836E6265}"/>
              </a:ext>
            </a:extLst>
          </p:cNvPr>
          <p:cNvPicPr>
            <a:picLocks noChangeAspect="1"/>
          </p:cNvPicPr>
          <p:nvPr/>
        </p:nvPicPr>
        <p:blipFill>
          <a:blip r:embed="rId2"/>
          <a:stretch>
            <a:fillRect/>
          </a:stretch>
        </p:blipFill>
        <p:spPr>
          <a:xfrm>
            <a:off x="5760870" y="808121"/>
            <a:ext cx="6124575" cy="5562600"/>
          </a:xfrm>
          <a:prstGeom prst="rect">
            <a:avLst/>
          </a:prstGeom>
        </p:spPr>
      </p:pic>
      <p:pic>
        <p:nvPicPr>
          <p:cNvPr id="5" name="Imagem 4">
            <a:extLst>
              <a:ext uri="{FF2B5EF4-FFF2-40B4-BE49-F238E27FC236}">
                <a16:creationId xmlns:a16="http://schemas.microsoft.com/office/drawing/2014/main" id="{18CDC29E-66E4-2855-A978-4968F3F07DE2}"/>
              </a:ext>
            </a:extLst>
          </p:cNvPr>
          <p:cNvPicPr>
            <a:picLocks noChangeAspect="1"/>
          </p:cNvPicPr>
          <p:nvPr/>
        </p:nvPicPr>
        <p:blipFill>
          <a:blip r:embed="rId3"/>
          <a:stretch>
            <a:fillRect/>
          </a:stretch>
        </p:blipFill>
        <p:spPr>
          <a:xfrm>
            <a:off x="700339" y="625391"/>
            <a:ext cx="3219450" cy="4067175"/>
          </a:xfrm>
          <a:prstGeom prst="rect">
            <a:avLst/>
          </a:prstGeom>
        </p:spPr>
      </p:pic>
      <p:cxnSp>
        <p:nvCxnSpPr>
          <p:cNvPr id="6" name="Conector reto 5">
            <a:extLst>
              <a:ext uri="{FF2B5EF4-FFF2-40B4-BE49-F238E27FC236}">
                <a16:creationId xmlns:a16="http://schemas.microsoft.com/office/drawing/2014/main" id="{6DE43692-0E87-697D-A810-B7AF21E0FF2F}"/>
              </a:ext>
            </a:extLst>
          </p:cNvPr>
          <p:cNvCxnSpPr>
            <a:cxnSpLocks/>
          </p:cNvCxnSpPr>
          <p:nvPr/>
        </p:nvCxnSpPr>
        <p:spPr>
          <a:xfrm>
            <a:off x="4095115" y="1980128"/>
            <a:ext cx="2177348" cy="14488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988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CBBD9-BB33-37BA-160D-30E9A2C26FCC}"/>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A3B63310-12AB-6E04-5916-80EE7F4CF0F4}"/>
              </a:ext>
            </a:extLst>
          </p:cNvPr>
          <p:cNvPicPr>
            <a:picLocks noChangeAspect="1"/>
          </p:cNvPicPr>
          <p:nvPr/>
        </p:nvPicPr>
        <p:blipFill>
          <a:blip r:embed="rId2"/>
          <a:stretch>
            <a:fillRect/>
          </a:stretch>
        </p:blipFill>
        <p:spPr>
          <a:xfrm>
            <a:off x="5401426" y="1102644"/>
            <a:ext cx="6105525" cy="5133975"/>
          </a:xfrm>
          <a:prstGeom prst="rect">
            <a:avLst/>
          </a:prstGeom>
        </p:spPr>
      </p:pic>
      <p:pic>
        <p:nvPicPr>
          <p:cNvPr id="5" name="Imagem 4">
            <a:extLst>
              <a:ext uri="{FF2B5EF4-FFF2-40B4-BE49-F238E27FC236}">
                <a16:creationId xmlns:a16="http://schemas.microsoft.com/office/drawing/2014/main" id="{C3B4B04F-F520-9686-E48F-6D50D51E23AE}"/>
              </a:ext>
            </a:extLst>
          </p:cNvPr>
          <p:cNvPicPr>
            <a:picLocks noChangeAspect="1"/>
          </p:cNvPicPr>
          <p:nvPr/>
        </p:nvPicPr>
        <p:blipFill>
          <a:blip r:embed="rId3"/>
          <a:stretch>
            <a:fillRect/>
          </a:stretch>
        </p:blipFill>
        <p:spPr>
          <a:xfrm>
            <a:off x="531143" y="908634"/>
            <a:ext cx="4295775" cy="1800225"/>
          </a:xfrm>
          <a:prstGeom prst="rect">
            <a:avLst/>
          </a:prstGeom>
        </p:spPr>
      </p:pic>
      <p:cxnSp>
        <p:nvCxnSpPr>
          <p:cNvPr id="6" name="Conector reto 5">
            <a:extLst>
              <a:ext uri="{FF2B5EF4-FFF2-40B4-BE49-F238E27FC236}">
                <a16:creationId xmlns:a16="http://schemas.microsoft.com/office/drawing/2014/main" id="{9D8FA6D7-02B0-D576-A681-03D7533C7D92}"/>
              </a:ext>
            </a:extLst>
          </p:cNvPr>
          <p:cNvCxnSpPr>
            <a:cxnSpLocks/>
          </p:cNvCxnSpPr>
          <p:nvPr/>
        </p:nvCxnSpPr>
        <p:spPr>
          <a:xfrm>
            <a:off x="2872656" y="2413265"/>
            <a:ext cx="3111049" cy="8753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269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7660E-B6C2-C75A-CF71-91BA64C79E90}"/>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F823215E-FE6F-6AFF-22CC-D7370762EAB7}"/>
              </a:ext>
            </a:extLst>
          </p:cNvPr>
          <p:cNvPicPr>
            <a:picLocks noChangeAspect="1"/>
          </p:cNvPicPr>
          <p:nvPr/>
        </p:nvPicPr>
        <p:blipFill>
          <a:blip r:embed="rId2"/>
          <a:stretch>
            <a:fillRect/>
          </a:stretch>
        </p:blipFill>
        <p:spPr>
          <a:xfrm>
            <a:off x="144378" y="3429000"/>
            <a:ext cx="6143625" cy="3371850"/>
          </a:xfrm>
          <a:prstGeom prst="rect">
            <a:avLst/>
          </a:prstGeom>
        </p:spPr>
      </p:pic>
      <p:pic>
        <p:nvPicPr>
          <p:cNvPr id="8" name="Imagem 7">
            <a:extLst>
              <a:ext uri="{FF2B5EF4-FFF2-40B4-BE49-F238E27FC236}">
                <a16:creationId xmlns:a16="http://schemas.microsoft.com/office/drawing/2014/main" id="{272EA7D6-DC7B-30FA-FD5E-9308491F10E5}"/>
              </a:ext>
            </a:extLst>
          </p:cNvPr>
          <p:cNvPicPr>
            <a:picLocks noChangeAspect="1"/>
          </p:cNvPicPr>
          <p:nvPr/>
        </p:nvPicPr>
        <p:blipFill>
          <a:blip r:embed="rId3"/>
          <a:stretch>
            <a:fillRect/>
          </a:stretch>
        </p:blipFill>
        <p:spPr>
          <a:xfrm>
            <a:off x="1260057" y="331370"/>
            <a:ext cx="3800475" cy="2400300"/>
          </a:xfrm>
          <a:prstGeom prst="rect">
            <a:avLst/>
          </a:prstGeom>
        </p:spPr>
      </p:pic>
      <p:pic>
        <p:nvPicPr>
          <p:cNvPr id="10" name="Imagem 9">
            <a:extLst>
              <a:ext uri="{FF2B5EF4-FFF2-40B4-BE49-F238E27FC236}">
                <a16:creationId xmlns:a16="http://schemas.microsoft.com/office/drawing/2014/main" id="{BB60C598-6097-0908-46A7-D7E527B9A51B}"/>
              </a:ext>
            </a:extLst>
          </p:cNvPr>
          <p:cNvPicPr>
            <a:picLocks noChangeAspect="1"/>
          </p:cNvPicPr>
          <p:nvPr/>
        </p:nvPicPr>
        <p:blipFill>
          <a:blip r:embed="rId4"/>
          <a:srcRect l="6185" t="2784" r="50000" b="8050"/>
          <a:stretch>
            <a:fillRect/>
          </a:stretch>
        </p:blipFill>
        <p:spPr>
          <a:xfrm>
            <a:off x="6705600" y="372979"/>
            <a:ext cx="5342022" cy="6112042"/>
          </a:xfrm>
          <a:prstGeom prst="rect">
            <a:avLst/>
          </a:prstGeom>
        </p:spPr>
      </p:pic>
      <p:cxnSp>
        <p:nvCxnSpPr>
          <p:cNvPr id="11" name="Conector reto 10">
            <a:extLst>
              <a:ext uri="{FF2B5EF4-FFF2-40B4-BE49-F238E27FC236}">
                <a16:creationId xmlns:a16="http://schemas.microsoft.com/office/drawing/2014/main" id="{272F3F53-1B0B-D41E-0979-D002403A3F88}"/>
              </a:ext>
            </a:extLst>
          </p:cNvPr>
          <p:cNvCxnSpPr>
            <a:cxnSpLocks/>
            <a:endCxn id="10" idx="1"/>
          </p:cNvCxnSpPr>
          <p:nvPr/>
        </p:nvCxnSpPr>
        <p:spPr>
          <a:xfrm>
            <a:off x="3626635" y="2165650"/>
            <a:ext cx="3078965" cy="126335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711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67A91-010F-8715-9A14-A5AAB087F0DD}"/>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A51949CF-2726-34B5-664C-842E9F754BCF}"/>
              </a:ext>
            </a:extLst>
          </p:cNvPr>
          <p:cNvPicPr>
            <a:picLocks noChangeAspect="1"/>
          </p:cNvPicPr>
          <p:nvPr/>
        </p:nvPicPr>
        <p:blipFill>
          <a:blip r:embed="rId2"/>
          <a:stretch>
            <a:fillRect/>
          </a:stretch>
        </p:blipFill>
        <p:spPr>
          <a:xfrm>
            <a:off x="500814" y="683293"/>
            <a:ext cx="4905375" cy="2419350"/>
          </a:xfrm>
          <a:prstGeom prst="rect">
            <a:avLst/>
          </a:prstGeom>
        </p:spPr>
      </p:pic>
      <p:pic>
        <p:nvPicPr>
          <p:cNvPr id="7" name="Imagem 6">
            <a:extLst>
              <a:ext uri="{FF2B5EF4-FFF2-40B4-BE49-F238E27FC236}">
                <a16:creationId xmlns:a16="http://schemas.microsoft.com/office/drawing/2014/main" id="{F09A16A7-1684-0DB4-C2C7-EA52850FA4CC}"/>
              </a:ext>
            </a:extLst>
          </p:cNvPr>
          <p:cNvPicPr>
            <a:picLocks noChangeAspect="1"/>
          </p:cNvPicPr>
          <p:nvPr/>
        </p:nvPicPr>
        <p:blipFill>
          <a:blip r:embed="rId3"/>
          <a:stretch>
            <a:fillRect/>
          </a:stretch>
        </p:blipFill>
        <p:spPr>
          <a:xfrm>
            <a:off x="5719138" y="2940104"/>
            <a:ext cx="6128587" cy="3677152"/>
          </a:xfrm>
          <a:prstGeom prst="rect">
            <a:avLst/>
          </a:prstGeom>
          <a:ln>
            <a:solidFill>
              <a:schemeClr val="accent1"/>
            </a:solidFill>
          </a:ln>
        </p:spPr>
      </p:pic>
    </p:spTree>
    <p:extLst>
      <p:ext uri="{BB962C8B-B14F-4D97-AF65-F5344CB8AC3E}">
        <p14:creationId xmlns:p14="http://schemas.microsoft.com/office/powerpoint/2010/main" val="3356312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BDB0D-1348-71FF-7959-9D7AE2718E1C}"/>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A324A0A4-80C3-A5C7-13F9-5925826DB80A}"/>
              </a:ext>
            </a:extLst>
          </p:cNvPr>
          <p:cNvPicPr>
            <a:picLocks noChangeAspect="1"/>
          </p:cNvPicPr>
          <p:nvPr/>
        </p:nvPicPr>
        <p:blipFill>
          <a:blip r:embed="rId2"/>
          <a:stretch>
            <a:fillRect/>
          </a:stretch>
        </p:blipFill>
        <p:spPr>
          <a:xfrm>
            <a:off x="228624" y="248401"/>
            <a:ext cx="5820013" cy="2509547"/>
          </a:xfrm>
          <a:prstGeom prst="rect">
            <a:avLst/>
          </a:prstGeom>
        </p:spPr>
      </p:pic>
      <p:pic>
        <p:nvPicPr>
          <p:cNvPr id="5" name="Imagem 4">
            <a:extLst>
              <a:ext uri="{FF2B5EF4-FFF2-40B4-BE49-F238E27FC236}">
                <a16:creationId xmlns:a16="http://schemas.microsoft.com/office/drawing/2014/main" id="{B110963E-93ED-4330-E684-EAF0E617F192}"/>
              </a:ext>
            </a:extLst>
          </p:cNvPr>
          <p:cNvPicPr>
            <a:picLocks noChangeAspect="1"/>
          </p:cNvPicPr>
          <p:nvPr/>
        </p:nvPicPr>
        <p:blipFill>
          <a:blip r:embed="rId3"/>
          <a:stretch>
            <a:fillRect/>
          </a:stretch>
        </p:blipFill>
        <p:spPr>
          <a:xfrm>
            <a:off x="3893184" y="2921853"/>
            <a:ext cx="8078230" cy="3827206"/>
          </a:xfrm>
          <a:prstGeom prst="rect">
            <a:avLst/>
          </a:prstGeom>
          <a:ln>
            <a:solidFill>
              <a:schemeClr val="accent1"/>
            </a:solidFill>
          </a:ln>
        </p:spPr>
      </p:pic>
    </p:spTree>
    <p:extLst>
      <p:ext uri="{BB962C8B-B14F-4D97-AF65-F5344CB8AC3E}">
        <p14:creationId xmlns:p14="http://schemas.microsoft.com/office/powerpoint/2010/main" val="3803046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F61BC-7961-5AD7-D66D-BDBFAD3D94F0}"/>
            </a:ext>
          </a:extLst>
        </p:cNvPr>
        <p:cNvGrpSpPr/>
        <p:nvPr/>
      </p:nvGrpSpPr>
      <p:grpSpPr>
        <a:xfrm>
          <a:off x="0" y="0"/>
          <a:ext cx="0" cy="0"/>
          <a:chOff x="0" y="0"/>
          <a:chExt cx="0" cy="0"/>
        </a:xfrm>
      </p:grpSpPr>
      <p:pic>
        <p:nvPicPr>
          <p:cNvPr id="13" name="Imagem 12">
            <a:extLst>
              <a:ext uri="{FF2B5EF4-FFF2-40B4-BE49-F238E27FC236}">
                <a16:creationId xmlns:a16="http://schemas.microsoft.com/office/drawing/2014/main" id="{CC94EE04-4294-8DCF-E94E-B5077E187E4A}"/>
              </a:ext>
            </a:extLst>
          </p:cNvPr>
          <p:cNvPicPr>
            <a:picLocks noChangeAspect="1"/>
          </p:cNvPicPr>
          <p:nvPr/>
        </p:nvPicPr>
        <p:blipFill>
          <a:blip r:embed="rId2"/>
          <a:stretch>
            <a:fillRect/>
          </a:stretch>
        </p:blipFill>
        <p:spPr>
          <a:xfrm>
            <a:off x="294774" y="177716"/>
            <a:ext cx="5844432" cy="4109536"/>
          </a:xfrm>
          <a:prstGeom prst="rect">
            <a:avLst/>
          </a:prstGeom>
        </p:spPr>
      </p:pic>
      <p:pic>
        <p:nvPicPr>
          <p:cNvPr id="15" name="Imagem 14">
            <a:extLst>
              <a:ext uri="{FF2B5EF4-FFF2-40B4-BE49-F238E27FC236}">
                <a16:creationId xmlns:a16="http://schemas.microsoft.com/office/drawing/2014/main" id="{57718749-E8ED-4F24-6BEB-8D96D098B8CD}"/>
              </a:ext>
            </a:extLst>
          </p:cNvPr>
          <p:cNvPicPr>
            <a:picLocks noChangeAspect="1"/>
          </p:cNvPicPr>
          <p:nvPr/>
        </p:nvPicPr>
        <p:blipFill>
          <a:blip r:embed="rId3"/>
          <a:stretch>
            <a:fillRect/>
          </a:stretch>
        </p:blipFill>
        <p:spPr>
          <a:xfrm>
            <a:off x="6744201" y="548439"/>
            <a:ext cx="5153025" cy="4210050"/>
          </a:xfrm>
          <a:prstGeom prst="rect">
            <a:avLst/>
          </a:prstGeom>
        </p:spPr>
      </p:pic>
      <p:pic>
        <p:nvPicPr>
          <p:cNvPr id="17" name="Imagem 16">
            <a:extLst>
              <a:ext uri="{FF2B5EF4-FFF2-40B4-BE49-F238E27FC236}">
                <a16:creationId xmlns:a16="http://schemas.microsoft.com/office/drawing/2014/main" id="{AF8B6A93-D5B2-E572-C30F-A1FA44403FFF}"/>
              </a:ext>
            </a:extLst>
          </p:cNvPr>
          <p:cNvPicPr>
            <a:picLocks noChangeAspect="1"/>
          </p:cNvPicPr>
          <p:nvPr/>
        </p:nvPicPr>
        <p:blipFill>
          <a:blip r:embed="rId4"/>
          <a:stretch>
            <a:fillRect/>
          </a:stretch>
        </p:blipFill>
        <p:spPr>
          <a:xfrm>
            <a:off x="1116179" y="4875296"/>
            <a:ext cx="5114925" cy="1695450"/>
          </a:xfrm>
          <a:prstGeom prst="rect">
            <a:avLst/>
          </a:prstGeom>
        </p:spPr>
      </p:pic>
      <p:cxnSp>
        <p:nvCxnSpPr>
          <p:cNvPr id="18" name="Conector reto 17">
            <a:extLst>
              <a:ext uri="{FF2B5EF4-FFF2-40B4-BE49-F238E27FC236}">
                <a16:creationId xmlns:a16="http://schemas.microsoft.com/office/drawing/2014/main" id="{038F221F-06C6-F5CF-6DD4-D36CA3E35704}"/>
              </a:ext>
            </a:extLst>
          </p:cNvPr>
          <p:cNvCxnSpPr>
            <a:cxnSpLocks/>
          </p:cNvCxnSpPr>
          <p:nvPr/>
        </p:nvCxnSpPr>
        <p:spPr>
          <a:xfrm>
            <a:off x="2606593" y="4287252"/>
            <a:ext cx="176463" cy="6015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84AB7E00-1285-EF1D-CB7D-6E85222EA475}"/>
              </a:ext>
            </a:extLst>
          </p:cNvPr>
          <p:cNvCxnSpPr>
            <a:cxnSpLocks/>
          </p:cNvCxnSpPr>
          <p:nvPr/>
        </p:nvCxnSpPr>
        <p:spPr>
          <a:xfrm>
            <a:off x="6231104" y="4055806"/>
            <a:ext cx="1549317" cy="23144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462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FFB31-EB83-3A60-95F8-A991DCFA0114}"/>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B42181F6-4000-30AD-19D4-E6990E185A72}"/>
              </a:ext>
            </a:extLst>
          </p:cNvPr>
          <p:cNvSpPr txBox="1"/>
          <p:nvPr/>
        </p:nvSpPr>
        <p:spPr>
          <a:xfrm>
            <a:off x="250723" y="200085"/>
            <a:ext cx="9984658" cy="3046988"/>
          </a:xfrm>
          <a:prstGeom prst="rect">
            <a:avLst/>
          </a:prstGeom>
          <a:noFill/>
        </p:spPr>
        <p:txBody>
          <a:bodyPr wrap="square" rtlCol="0">
            <a:spAutoFit/>
          </a:bodyPr>
          <a:lstStyle/>
          <a:p>
            <a:r>
              <a:rPr lang="pt-BR" sz="3200" b="1" dirty="0"/>
              <a:t>Preparação do Relatório</a:t>
            </a:r>
          </a:p>
          <a:p>
            <a:endParaRPr lang="pt-BR" sz="3200" b="1" dirty="0"/>
          </a:p>
          <a:p>
            <a:r>
              <a:rPr lang="pt-BR" sz="3200" b="1" dirty="0"/>
              <a:t>Etapa: </a:t>
            </a:r>
          </a:p>
          <a:p>
            <a:pPr marL="457200" indent="-457200">
              <a:buFontTx/>
              <a:buChar char="-"/>
            </a:pPr>
            <a:r>
              <a:rPr lang="pt-BR" sz="3200" b="1" dirty="0">
                <a:solidFill>
                  <a:srgbClr val="C00000"/>
                </a:solidFill>
              </a:rPr>
              <a:t>Preencher dados, </a:t>
            </a:r>
          </a:p>
          <a:p>
            <a:r>
              <a:rPr lang="pt-BR" sz="3200" b="1" dirty="0">
                <a:solidFill>
                  <a:srgbClr val="C00000"/>
                </a:solidFill>
              </a:rPr>
              <a:t>título, etc...</a:t>
            </a:r>
          </a:p>
          <a:p>
            <a:endParaRPr lang="pt-BR" sz="3200" b="1" dirty="0"/>
          </a:p>
        </p:txBody>
      </p:sp>
      <p:pic>
        <p:nvPicPr>
          <p:cNvPr id="7" name="Imagem 6">
            <a:extLst>
              <a:ext uri="{FF2B5EF4-FFF2-40B4-BE49-F238E27FC236}">
                <a16:creationId xmlns:a16="http://schemas.microsoft.com/office/drawing/2014/main" id="{F09537FB-12EF-927B-203F-C033025D2051}"/>
              </a:ext>
            </a:extLst>
          </p:cNvPr>
          <p:cNvPicPr>
            <a:picLocks noChangeAspect="1"/>
          </p:cNvPicPr>
          <p:nvPr/>
        </p:nvPicPr>
        <p:blipFill>
          <a:blip r:embed="rId2"/>
          <a:stretch>
            <a:fillRect/>
          </a:stretch>
        </p:blipFill>
        <p:spPr>
          <a:xfrm>
            <a:off x="4719052" y="200085"/>
            <a:ext cx="7222225" cy="6457830"/>
          </a:xfrm>
          <a:prstGeom prst="rect">
            <a:avLst/>
          </a:prstGeom>
        </p:spPr>
      </p:pic>
    </p:spTree>
    <p:extLst>
      <p:ext uri="{BB962C8B-B14F-4D97-AF65-F5344CB8AC3E}">
        <p14:creationId xmlns:p14="http://schemas.microsoft.com/office/powerpoint/2010/main" val="2829649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B516D-0809-3D98-992E-C4671F7BE687}"/>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E8581AF6-229D-317E-F0DF-FE28A86184FD}"/>
              </a:ext>
            </a:extLst>
          </p:cNvPr>
          <p:cNvPicPr>
            <a:picLocks noChangeAspect="1"/>
          </p:cNvPicPr>
          <p:nvPr/>
        </p:nvPicPr>
        <p:blipFill>
          <a:blip r:embed="rId2"/>
          <a:stretch>
            <a:fillRect/>
          </a:stretch>
        </p:blipFill>
        <p:spPr>
          <a:xfrm>
            <a:off x="4067175" y="3248025"/>
            <a:ext cx="8124825" cy="3609975"/>
          </a:xfrm>
          <a:prstGeom prst="rect">
            <a:avLst/>
          </a:prstGeom>
        </p:spPr>
      </p:pic>
      <p:pic>
        <p:nvPicPr>
          <p:cNvPr id="5" name="Imagem 4">
            <a:extLst>
              <a:ext uri="{FF2B5EF4-FFF2-40B4-BE49-F238E27FC236}">
                <a16:creationId xmlns:a16="http://schemas.microsoft.com/office/drawing/2014/main" id="{CF37121B-A72A-A012-E76D-BBC8E0621A2E}"/>
              </a:ext>
            </a:extLst>
          </p:cNvPr>
          <p:cNvPicPr>
            <a:picLocks noChangeAspect="1"/>
          </p:cNvPicPr>
          <p:nvPr/>
        </p:nvPicPr>
        <p:blipFill>
          <a:blip r:embed="rId3"/>
          <a:stretch>
            <a:fillRect/>
          </a:stretch>
        </p:blipFill>
        <p:spPr>
          <a:xfrm>
            <a:off x="0" y="12526"/>
            <a:ext cx="4946434" cy="3118132"/>
          </a:xfrm>
          <a:prstGeom prst="rect">
            <a:avLst/>
          </a:prstGeom>
        </p:spPr>
      </p:pic>
      <p:sp>
        <p:nvSpPr>
          <p:cNvPr id="2" name="CaixaDeTexto 1">
            <a:extLst>
              <a:ext uri="{FF2B5EF4-FFF2-40B4-BE49-F238E27FC236}">
                <a16:creationId xmlns:a16="http://schemas.microsoft.com/office/drawing/2014/main" id="{40B4259A-2811-6373-7CFF-5C4D1D9502BE}"/>
              </a:ext>
            </a:extLst>
          </p:cNvPr>
          <p:cNvSpPr txBox="1"/>
          <p:nvPr/>
        </p:nvSpPr>
        <p:spPr>
          <a:xfrm>
            <a:off x="5243426" y="124737"/>
            <a:ext cx="1332416" cy="523220"/>
          </a:xfrm>
          <a:prstGeom prst="rect">
            <a:avLst/>
          </a:prstGeom>
          <a:noFill/>
        </p:spPr>
        <p:txBody>
          <a:bodyPr wrap="none" rtlCol="0">
            <a:spAutoFit/>
          </a:bodyPr>
          <a:lstStyle/>
          <a:p>
            <a:r>
              <a:rPr lang="pt-BR" sz="2800" dirty="0">
                <a:solidFill>
                  <a:srgbClr val="C00000"/>
                </a:solidFill>
              </a:rPr>
              <a:t>Shift + \</a:t>
            </a:r>
          </a:p>
        </p:txBody>
      </p:sp>
      <p:cxnSp>
        <p:nvCxnSpPr>
          <p:cNvPr id="3" name="Conector reto 2">
            <a:extLst>
              <a:ext uri="{FF2B5EF4-FFF2-40B4-BE49-F238E27FC236}">
                <a16:creationId xmlns:a16="http://schemas.microsoft.com/office/drawing/2014/main" id="{364D902C-9314-A8A5-EB79-1440A69686EA}"/>
              </a:ext>
            </a:extLst>
          </p:cNvPr>
          <p:cNvCxnSpPr>
            <a:cxnSpLocks/>
            <a:endCxn id="2" idx="1"/>
          </p:cNvCxnSpPr>
          <p:nvPr/>
        </p:nvCxnSpPr>
        <p:spPr>
          <a:xfrm flipV="1">
            <a:off x="4494508" y="386347"/>
            <a:ext cx="748918" cy="52805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479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AC3FE-1388-4439-6C6E-AC0D1BA4598A}"/>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10667F8A-3AFE-B931-1460-0C3E13077D4F}"/>
              </a:ext>
            </a:extLst>
          </p:cNvPr>
          <p:cNvPicPr>
            <a:picLocks noChangeAspect="1"/>
          </p:cNvPicPr>
          <p:nvPr/>
        </p:nvPicPr>
        <p:blipFill>
          <a:blip r:embed="rId2"/>
          <a:stretch>
            <a:fillRect/>
          </a:stretch>
        </p:blipFill>
        <p:spPr>
          <a:xfrm>
            <a:off x="4315825" y="350168"/>
            <a:ext cx="7495427" cy="3209424"/>
          </a:xfrm>
          <a:prstGeom prst="rect">
            <a:avLst/>
          </a:prstGeom>
        </p:spPr>
      </p:pic>
      <p:pic>
        <p:nvPicPr>
          <p:cNvPr id="2" name="Imagem 1">
            <a:extLst>
              <a:ext uri="{FF2B5EF4-FFF2-40B4-BE49-F238E27FC236}">
                <a16:creationId xmlns:a16="http://schemas.microsoft.com/office/drawing/2014/main" id="{0ADBA45E-FAE3-0238-148B-7E8FE5CD5564}"/>
              </a:ext>
            </a:extLst>
          </p:cNvPr>
          <p:cNvPicPr>
            <a:picLocks noChangeAspect="1"/>
          </p:cNvPicPr>
          <p:nvPr/>
        </p:nvPicPr>
        <p:blipFill>
          <a:blip r:embed="rId3"/>
          <a:stretch>
            <a:fillRect/>
          </a:stretch>
        </p:blipFill>
        <p:spPr>
          <a:xfrm>
            <a:off x="331050" y="178301"/>
            <a:ext cx="5017162" cy="3162717"/>
          </a:xfrm>
          <a:prstGeom prst="rect">
            <a:avLst/>
          </a:prstGeom>
        </p:spPr>
      </p:pic>
      <p:pic>
        <p:nvPicPr>
          <p:cNvPr id="6" name="Imagem 5">
            <a:extLst>
              <a:ext uri="{FF2B5EF4-FFF2-40B4-BE49-F238E27FC236}">
                <a16:creationId xmlns:a16="http://schemas.microsoft.com/office/drawing/2014/main" id="{A5A56446-92B7-FCCD-D00B-3A5BAF21ADE0}"/>
              </a:ext>
            </a:extLst>
          </p:cNvPr>
          <p:cNvPicPr>
            <a:picLocks noChangeAspect="1"/>
          </p:cNvPicPr>
          <p:nvPr/>
        </p:nvPicPr>
        <p:blipFill>
          <a:blip r:embed="rId4"/>
          <a:stretch>
            <a:fillRect/>
          </a:stretch>
        </p:blipFill>
        <p:spPr>
          <a:xfrm>
            <a:off x="14073" y="3730791"/>
            <a:ext cx="4126554" cy="2537273"/>
          </a:xfrm>
          <a:prstGeom prst="rect">
            <a:avLst/>
          </a:prstGeom>
        </p:spPr>
      </p:pic>
      <p:pic>
        <p:nvPicPr>
          <p:cNvPr id="9" name="Imagem 8">
            <a:extLst>
              <a:ext uri="{FF2B5EF4-FFF2-40B4-BE49-F238E27FC236}">
                <a16:creationId xmlns:a16="http://schemas.microsoft.com/office/drawing/2014/main" id="{17EC734C-1DCD-C3D9-149E-3FD149F88A26}"/>
              </a:ext>
            </a:extLst>
          </p:cNvPr>
          <p:cNvPicPr>
            <a:picLocks noChangeAspect="1"/>
          </p:cNvPicPr>
          <p:nvPr/>
        </p:nvPicPr>
        <p:blipFill>
          <a:blip r:embed="rId5"/>
          <a:stretch>
            <a:fillRect/>
          </a:stretch>
        </p:blipFill>
        <p:spPr>
          <a:xfrm>
            <a:off x="4315825" y="3730792"/>
            <a:ext cx="7315200" cy="2990850"/>
          </a:xfrm>
          <a:prstGeom prst="rect">
            <a:avLst/>
          </a:prstGeom>
        </p:spPr>
      </p:pic>
      <p:cxnSp>
        <p:nvCxnSpPr>
          <p:cNvPr id="10" name="Conector reto 9">
            <a:extLst>
              <a:ext uri="{FF2B5EF4-FFF2-40B4-BE49-F238E27FC236}">
                <a16:creationId xmlns:a16="http://schemas.microsoft.com/office/drawing/2014/main" id="{BFF43AA3-C78A-9079-F8B4-35F6B90FDBCA}"/>
              </a:ext>
            </a:extLst>
          </p:cNvPr>
          <p:cNvCxnSpPr>
            <a:cxnSpLocks/>
          </p:cNvCxnSpPr>
          <p:nvPr/>
        </p:nvCxnSpPr>
        <p:spPr>
          <a:xfrm flipV="1">
            <a:off x="2005781" y="4395537"/>
            <a:ext cx="5534008" cy="12383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020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6EDE1-48FC-A51A-2361-34B3FDF12B4B}"/>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1F2B1E20-4FC9-990F-37E3-669E474CC1F7}"/>
              </a:ext>
            </a:extLst>
          </p:cNvPr>
          <p:cNvPicPr>
            <a:picLocks noChangeAspect="1"/>
          </p:cNvPicPr>
          <p:nvPr/>
        </p:nvPicPr>
        <p:blipFill>
          <a:blip r:embed="rId2"/>
          <a:stretch>
            <a:fillRect/>
          </a:stretch>
        </p:blipFill>
        <p:spPr>
          <a:xfrm>
            <a:off x="262545" y="316774"/>
            <a:ext cx="8405950" cy="1959394"/>
          </a:xfrm>
          <a:prstGeom prst="rect">
            <a:avLst/>
          </a:prstGeom>
        </p:spPr>
      </p:pic>
      <p:pic>
        <p:nvPicPr>
          <p:cNvPr id="5" name="Imagem 4">
            <a:extLst>
              <a:ext uri="{FF2B5EF4-FFF2-40B4-BE49-F238E27FC236}">
                <a16:creationId xmlns:a16="http://schemas.microsoft.com/office/drawing/2014/main" id="{C66434DA-1E4C-379E-0986-68796DD99D60}"/>
              </a:ext>
            </a:extLst>
          </p:cNvPr>
          <p:cNvPicPr>
            <a:picLocks noChangeAspect="1"/>
          </p:cNvPicPr>
          <p:nvPr/>
        </p:nvPicPr>
        <p:blipFill>
          <a:blip r:embed="rId3"/>
          <a:stretch>
            <a:fillRect/>
          </a:stretch>
        </p:blipFill>
        <p:spPr>
          <a:xfrm>
            <a:off x="2894787" y="2438400"/>
            <a:ext cx="8536968" cy="3738563"/>
          </a:xfrm>
          <a:prstGeom prst="rect">
            <a:avLst/>
          </a:prstGeom>
        </p:spPr>
      </p:pic>
      <p:sp>
        <p:nvSpPr>
          <p:cNvPr id="2" name="CaixaDeTexto 1">
            <a:extLst>
              <a:ext uri="{FF2B5EF4-FFF2-40B4-BE49-F238E27FC236}">
                <a16:creationId xmlns:a16="http://schemas.microsoft.com/office/drawing/2014/main" id="{9F940C54-E7B5-68B0-E905-AB7D6041D7A3}"/>
              </a:ext>
            </a:extLst>
          </p:cNvPr>
          <p:cNvSpPr txBox="1"/>
          <p:nvPr/>
        </p:nvSpPr>
        <p:spPr>
          <a:xfrm>
            <a:off x="9417413" y="419427"/>
            <a:ext cx="2665794" cy="523220"/>
          </a:xfrm>
          <a:prstGeom prst="rect">
            <a:avLst/>
          </a:prstGeom>
          <a:noFill/>
        </p:spPr>
        <p:txBody>
          <a:bodyPr wrap="none" rtlCol="0">
            <a:spAutoFit/>
          </a:bodyPr>
          <a:lstStyle/>
          <a:p>
            <a:r>
              <a:rPr lang="pt-BR" sz="2800" dirty="0">
                <a:solidFill>
                  <a:srgbClr val="C00000"/>
                </a:solidFill>
              </a:rPr>
              <a:t>Nomeia variáveis</a:t>
            </a:r>
          </a:p>
        </p:txBody>
      </p:sp>
      <p:cxnSp>
        <p:nvCxnSpPr>
          <p:cNvPr id="4" name="Conector reto 3">
            <a:extLst>
              <a:ext uri="{FF2B5EF4-FFF2-40B4-BE49-F238E27FC236}">
                <a16:creationId xmlns:a16="http://schemas.microsoft.com/office/drawing/2014/main" id="{9A60BEF7-B21F-EE25-DD99-55F704A9DFF2}"/>
              </a:ext>
            </a:extLst>
          </p:cNvPr>
          <p:cNvCxnSpPr>
            <a:cxnSpLocks/>
            <a:endCxn id="2" idx="1"/>
          </p:cNvCxnSpPr>
          <p:nvPr/>
        </p:nvCxnSpPr>
        <p:spPr>
          <a:xfrm flipV="1">
            <a:off x="7950631" y="681037"/>
            <a:ext cx="1466782" cy="26161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48D06117-2AFF-A0DF-900A-45201419E0A5}"/>
              </a:ext>
            </a:extLst>
          </p:cNvPr>
          <p:cNvSpPr txBox="1"/>
          <p:nvPr/>
        </p:nvSpPr>
        <p:spPr>
          <a:xfrm>
            <a:off x="7797053" y="2239214"/>
            <a:ext cx="1958549" cy="523220"/>
          </a:xfrm>
          <a:prstGeom prst="rect">
            <a:avLst/>
          </a:prstGeom>
          <a:noFill/>
        </p:spPr>
        <p:txBody>
          <a:bodyPr wrap="none" rtlCol="0">
            <a:spAutoFit/>
          </a:bodyPr>
          <a:lstStyle/>
          <a:p>
            <a:r>
              <a:rPr lang="pt-BR" sz="2800" dirty="0">
                <a:solidFill>
                  <a:srgbClr val="C00000"/>
                </a:solidFill>
              </a:rPr>
              <a:t>centralizado</a:t>
            </a:r>
          </a:p>
        </p:txBody>
      </p:sp>
      <p:cxnSp>
        <p:nvCxnSpPr>
          <p:cNvPr id="8" name="Conector reto 7">
            <a:extLst>
              <a:ext uri="{FF2B5EF4-FFF2-40B4-BE49-F238E27FC236}">
                <a16:creationId xmlns:a16="http://schemas.microsoft.com/office/drawing/2014/main" id="{14B12821-3798-B3D8-0B6F-32254A446181}"/>
              </a:ext>
            </a:extLst>
          </p:cNvPr>
          <p:cNvCxnSpPr>
            <a:cxnSpLocks/>
          </p:cNvCxnSpPr>
          <p:nvPr/>
        </p:nvCxnSpPr>
        <p:spPr>
          <a:xfrm>
            <a:off x="5703376" y="1460125"/>
            <a:ext cx="1983783" cy="9782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CD72CA4B-BEC8-3E95-7C0B-D8FD3EBAC415}"/>
              </a:ext>
            </a:extLst>
          </p:cNvPr>
          <p:cNvSpPr txBox="1"/>
          <p:nvPr/>
        </p:nvSpPr>
        <p:spPr>
          <a:xfrm>
            <a:off x="8994375" y="1306910"/>
            <a:ext cx="3005951" cy="523220"/>
          </a:xfrm>
          <a:prstGeom prst="rect">
            <a:avLst/>
          </a:prstGeom>
          <a:noFill/>
        </p:spPr>
        <p:txBody>
          <a:bodyPr wrap="none" rtlCol="0">
            <a:spAutoFit/>
          </a:bodyPr>
          <a:lstStyle/>
          <a:p>
            <a:r>
              <a:rPr lang="pt-BR" sz="2800" dirty="0" err="1">
                <a:solidFill>
                  <a:srgbClr val="C00000"/>
                </a:solidFill>
              </a:rPr>
              <a:t>esq,cen,cen,cen,dir</a:t>
            </a:r>
            <a:endParaRPr lang="pt-BR" sz="2800" dirty="0">
              <a:solidFill>
                <a:srgbClr val="C00000"/>
              </a:solidFill>
            </a:endParaRPr>
          </a:p>
        </p:txBody>
      </p:sp>
      <p:cxnSp>
        <p:nvCxnSpPr>
          <p:cNvPr id="12" name="Conector reto 11">
            <a:extLst>
              <a:ext uri="{FF2B5EF4-FFF2-40B4-BE49-F238E27FC236}">
                <a16:creationId xmlns:a16="http://schemas.microsoft.com/office/drawing/2014/main" id="{580101BF-BBE0-5E01-EFCF-01F634EBA3CE}"/>
              </a:ext>
            </a:extLst>
          </p:cNvPr>
          <p:cNvCxnSpPr>
            <a:cxnSpLocks/>
            <a:endCxn id="11" idx="1"/>
          </p:cNvCxnSpPr>
          <p:nvPr/>
        </p:nvCxnSpPr>
        <p:spPr>
          <a:xfrm>
            <a:off x="7439186" y="1306910"/>
            <a:ext cx="1555189" cy="26161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312CEA3C-E0E7-F700-075B-E375E7FEC3CF}"/>
              </a:ext>
            </a:extLst>
          </p:cNvPr>
          <p:cNvSpPr txBox="1"/>
          <p:nvPr/>
        </p:nvSpPr>
        <p:spPr>
          <a:xfrm>
            <a:off x="1280323" y="2695084"/>
            <a:ext cx="966931" cy="523220"/>
          </a:xfrm>
          <a:prstGeom prst="rect">
            <a:avLst/>
          </a:prstGeom>
          <a:noFill/>
        </p:spPr>
        <p:txBody>
          <a:bodyPr wrap="none" rtlCol="0">
            <a:spAutoFit/>
          </a:bodyPr>
          <a:lstStyle/>
          <a:p>
            <a:r>
              <a:rPr lang="pt-BR" sz="2800" dirty="0">
                <a:solidFill>
                  <a:srgbClr val="C00000"/>
                </a:solidFill>
              </a:rPr>
              <a:t>titulo</a:t>
            </a:r>
          </a:p>
        </p:txBody>
      </p:sp>
      <p:cxnSp>
        <p:nvCxnSpPr>
          <p:cNvPr id="16" name="Conector reto 15">
            <a:extLst>
              <a:ext uri="{FF2B5EF4-FFF2-40B4-BE49-F238E27FC236}">
                <a16:creationId xmlns:a16="http://schemas.microsoft.com/office/drawing/2014/main" id="{257A3124-0BF0-DDF7-D043-89C4FB0F3E20}"/>
              </a:ext>
            </a:extLst>
          </p:cNvPr>
          <p:cNvCxnSpPr>
            <a:cxnSpLocks/>
          </p:cNvCxnSpPr>
          <p:nvPr/>
        </p:nvCxnSpPr>
        <p:spPr>
          <a:xfrm flipH="1">
            <a:off x="2247254" y="1513915"/>
            <a:ext cx="1162373" cy="118116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955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46C9F-8894-4E46-66AC-D4501619E59E}"/>
            </a:ext>
          </a:extLst>
        </p:cNvPr>
        <p:cNvGrpSpPr/>
        <p:nvPr/>
      </p:nvGrpSpPr>
      <p:grpSpPr>
        <a:xfrm>
          <a:off x="0" y="0"/>
          <a:ext cx="0" cy="0"/>
          <a:chOff x="0" y="0"/>
          <a:chExt cx="0" cy="0"/>
        </a:xfrm>
      </p:grpSpPr>
      <p:pic>
        <p:nvPicPr>
          <p:cNvPr id="9" name="Imagem 8">
            <a:extLst>
              <a:ext uri="{FF2B5EF4-FFF2-40B4-BE49-F238E27FC236}">
                <a16:creationId xmlns:a16="http://schemas.microsoft.com/office/drawing/2014/main" id="{BAC58A5B-21FC-8CB5-7453-E427B07EB545}"/>
              </a:ext>
            </a:extLst>
          </p:cNvPr>
          <p:cNvPicPr>
            <a:picLocks noChangeAspect="1"/>
          </p:cNvPicPr>
          <p:nvPr/>
        </p:nvPicPr>
        <p:blipFill>
          <a:blip r:embed="rId2"/>
          <a:stretch>
            <a:fillRect/>
          </a:stretch>
        </p:blipFill>
        <p:spPr>
          <a:xfrm>
            <a:off x="433137" y="369311"/>
            <a:ext cx="6345842" cy="2847130"/>
          </a:xfrm>
          <a:prstGeom prst="rect">
            <a:avLst/>
          </a:prstGeom>
        </p:spPr>
      </p:pic>
      <p:pic>
        <p:nvPicPr>
          <p:cNvPr id="11" name="Imagem 10">
            <a:extLst>
              <a:ext uri="{FF2B5EF4-FFF2-40B4-BE49-F238E27FC236}">
                <a16:creationId xmlns:a16="http://schemas.microsoft.com/office/drawing/2014/main" id="{6790908C-66F0-E3DF-17B3-9DA91A55A5BC}"/>
              </a:ext>
            </a:extLst>
          </p:cNvPr>
          <p:cNvPicPr>
            <a:picLocks noChangeAspect="1"/>
          </p:cNvPicPr>
          <p:nvPr/>
        </p:nvPicPr>
        <p:blipFill>
          <a:blip r:embed="rId3"/>
          <a:stretch>
            <a:fillRect/>
          </a:stretch>
        </p:blipFill>
        <p:spPr>
          <a:xfrm>
            <a:off x="5734050" y="3292641"/>
            <a:ext cx="5848350" cy="2390775"/>
          </a:xfrm>
          <a:prstGeom prst="rect">
            <a:avLst/>
          </a:prstGeom>
        </p:spPr>
      </p:pic>
      <p:sp>
        <p:nvSpPr>
          <p:cNvPr id="2" name="CaixaDeTexto 1">
            <a:extLst>
              <a:ext uri="{FF2B5EF4-FFF2-40B4-BE49-F238E27FC236}">
                <a16:creationId xmlns:a16="http://schemas.microsoft.com/office/drawing/2014/main" id="{4B7599F3-658C-26E2-0492-0F4D30605BDF}"/>
              </a:ext>
            </a:extLst>
          </p:cNvPr>
          <p:cNvSpPr txBox="1"/>
          <p:nvPr/>
        </p:nvSpPr>
        <p:spPr>
          <a:xfrm>
            <a:off x="7585344" y="1654291"/>
            <a:ext cx="3997056" cy="523220"/>
          </a:xfrm>
          <a:prstGeom prst="rect">
            <a:avLst/>
          </a:prstGeom>
          <a:noFill/>
        </p:spPr>
        <p:txBody>
          <a:bodyPr wrap="none" rtlCol="0">
            <a:spAutoFit/>
          </a:bodyPr>
          <a:lstStyle/>
          <a:p>
            <a:r>
              <a:rPr lang="pt-BR" sz="2800" dirty="0" err="1">
                <a:solidFill>
                  <a:srgbClr val="C00000"/>
                </a:solidFill>
              </a:rPr>
              <a:t>codigo</a:t>
            </a:r>
            <a:r>
              <a:rPr lang="pt-BR" sz="2800" dirty="0">
                <a:solidFill>
                  <a:srgbClr val="C00000"/>
                </a:solidFill>
              </a:rPr>
              <a:t> R no meio do texto</a:t>
            </a:r>
          </a:p>
        </p:txBody>
      </p:sp>
      <p:cxnSp>
        <p:nvCxnSpPr>
          <p:cNvPr id="3" name="Conector reto 2">
            <a:extLst>
              <a:ext uri="{FF2B5EF4-FFF2-40B4-BE49-F238E27FC236}">
                <a16:creationId xmlns:a16="http://schemas.microsoft.com/office/drawing/2014/main" id="{9A6F4646-9E1E-499C-5E50-0FF83A31C467}"/>
              </a:ext>
            </a:extLst>
          </p:cNvPr>
          <p:cNvCxnSpPr>
            <a:cxnSpLocks/>
          </p:cNvCxnSpPr>
          <p:nvPr/>
        </p:nvCxnSpPr>
        <p:spPr>
          <a:xfrm flipV="1">
            <a:off x="6096000" y="2045776"/>
            <a:ext cx="1451675" cy="26347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8CB6044-AA26-F634-B041-741B33CE5D4B}"/>
              </a:ext>
            </a:extLst>
          </p:cNvPr>
          <p:cNvSpPr txBox="1"/>
          <p:nvPr/>
        </p:nvSpPr>
        <p:spPr>
          <a:xfrm>
            <a:off x="1491927" y="3805973"/>
            <a:ext cx="772584" cy="523220"/>
          </a:xfrm>
          <a:prstGeom prst="rect">
            <a:avLst/>
          </a:prstGeom>
          <a:noFill/>
        </p:spPr>
        <p:txBody>
          <a:bodyPr wrap="none" rtlCol="0">
            <a:spAutoFit/>
          </a:bodyPr>
          <a:lstStyle/>
          <a:p>
            <a:r>
              <a:rPr lang="pt-BR" sz="2800" dirty="0">
                <a:solidFill>
                  <a:srgbClr val="C00000"/>
                </a:solidFill>
              </a:rPr>
              <a:t>lista</a:t>
            </a:r>
          </a:p>
        </p:txBody>
      </p:sp>
      <p:cxnSp>
        <p:nvCxnSpPr>
          <p:cNvPr id="8" name="Conector reto 7">
            <a:extLst>
              <a:ext uri="{FF2B5EF4-FFF2-40B4-BE49-F238E27FC236}">
                <a16:creationId xmlns:a16="http://schemas.microsoft.com/office/drawing/2014/main" id="{74FBE652-A69A-F6E5-5AEB-C09C89501018}"/>
              </a:ext>
            </a:extLst>
          </p:cNvPr>
          <p:cNvCxnSpPr>
            <a:cxnSpLocks/>
          </p:cNvCxnSpPr>
          <p:nvPr/>
        </p:nvCxnSpPr>
        <p:spPr>
          <a:xfrm>
            <a:off x="1177871" y="3122806"/>
            <a:ext cx="821410" cy="6831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FBF26A12-95AD-75EC-4902-86D0A129B3A4}"/>
              </a:ext>
            </a:extLst>
          </p:cNvPr>
          <p:cNvSpPr txBox="1"/>
          <p:nvPr/>
        </p:nvSpPr>
        <p:spPr>
          <a:xfrm>
            <a:off x="2876674" y="3805973"/>
            <a:ext cx="2515882" cy="523220"/>
          </a:xfrm>
          <a:prstGeom prst="rect">
            <a:avLst/>
          </a:prstGeom>
          <a:noFill/>
        </p:spPr>
        <p:txBody>
          <a:bodyPr wrap="none" rtlCol="0">
            <a:spAutoFit/>
          </a:bodyPr>
          <a:lstStyle/>
          <a:p>
            <a:r>
              <a:rPr lang="pt-BR" sz="2800" dirty="0">
                <a:solidFill>
                  <a:srgbClr val="C00000"/>
                </a:solidFill>
              </a:rPr>
              <a:t>Data do sistema</a:t>
            </a:r>
          </a:p>
        </p:txBody>
      </p:sp>
      <p:cxnSp>
        <p:nvCxnSpPr>
          <p:cNvPr id="14" name="Conector reto 13">
            <a:extLst>
              <a:ext uri="{FF2B5EF4-FFF2-40B4-BE49-F238E27FC236}">
                <a16:creationId xmlns:a16="http://schemas.microsoft.com/office/drawing/2014/main" id="{2F8458AD-65D5-A327-A639-ED2C128DC350}"/>
              </a:ext>
            </a:extLst>
          </p:cNvPr>
          <p:cNvCxnSpPr>
            <a:cxnSpLocks/>
          </p:cNvCxnSpPr>
          <p:nvPr/>
        </p:nvCxnSpPr>
        <p:spPr>
          <a:xfrm>
            <a:off x="2876674" y="3122806"/>
            <a:ext cx="821410" cy="6831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081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8E666A1-6888-8934-DCE5-CDCA508A5F24}"/>
              </a:ext>
            </a:extLst>
          </p:cNvPr>
          <p:cNvPicPr>
            <a:picLocks noChangeAspect="1"/>
          </p:cNvPicPr>
          <p:nvPr/>
        </p:nvPicPr>
        <p:blipFill>
          <a:blip r:embed="rId2"/>
          <a:stretch>
            <a:fillRect/>
          </a:stretch>
        </p:blipFill>
        <p:spPr>
          <a:xfrm>
            <a:off x="366462" y="475497"/>
            <a:ext cx="6484100" cy="1754356"/>
          </a:xfrm>
          <a:prstGeom prst="rect">
            <a:avLst/>
          </a:prstGeom>
        </p:spPr>
      </p:pic>
      <p:pic>
        <p:nvPicPr>
          <p:cNvPr id="5" name="Imagem 4">
            <a:extLst>
              <a:ext uri="{FF2B5EF4-FFF2-40B4-BE49-F238E27FC236}">
                <a16:creationId xmlns:a16="http://schemas.microsoft.com/office/drawing/2014/main" id="{725F377F-5676-AF9E-BB31-8A6F5592C4B4}"/>
              </a:ext>
            </a:extLst>
          </p:cNvPr>
          <p:cNvPicPr>
            <a:picLocks noChangeAspect="1"/>
          </p:cNvPicPr>
          <p:nvPr/>
        </p:nvPicPr>
        <p:blipFill>
          <a:blip r:embed="rId3"/>
          <a:stretch>
            <a:fillRect/>
          </a:stretch>
        </p:blipFill>
        <p:spPr>
          <a:xfrm>
            <a:off x="4068429" y="3148013"/>
            <a:ext cx="4600575" cy="1933575"/>
          </a:xfrm>
          <a:prstGeom prst="rect">
            <a:avLst/>
          </a:prstGeom>
        </p:spPr>
      </p:pic>
      <p:sp>
        <p:nvSpPr>
          <p:cNvPr id="2" name="CaixaDeTexto 1">
            <a:extLst>
              <a:ext uri="{FF2B5EF4-FFF2-40B4-BE49-F238E27FC236}">
                <a16:creationId xmlns:a16="http://schemas.microsoft.com/office/drawing/2014/main" id="{1258F322-D3AD-8BA2-95D1-B3F98A2AF883}"/>
              </a:ext>
            </a:extLst>
          </p:cNvPr>
          <p:cNvSpPr txBox="1"/>
          <p:nvPr/>
        </p:nvSpPr>
        <p:spPr>
          <a:xfrm>
            <a:off x="366462" y="3429000"/>
            <a:ext cx="1531445" cy="523220"/>
          </a:xfrm>
          <a:prstGeom prst="rect">
            <a:avLst/>
          </a:prstGeom>
          <a:noFill/>
        </p:spPr>
        <p:txBody>
          <a:bodyPr wrap="none" rtlCol="0">
            <a:spAutoFit/>
          </a:bodyPr>
          <a:lstStyle/>
          <a:p>
            <a:r>
              <a:rPr lang="pt-BR" sz="2800" dirty="0">
                <a:solidFill>
                  <a:srgbClr val="C00000"/>
                </a:solidFill>
              </a:rPr>
              <a:t>Clicar em</a:t>
            </a:r>
          </a:p>
        </p:txBody>
      </p:sp>
      <p:cxnSp>
        <p:nvCxnSpPr>
          <p:cNvPr id="4" name="Conector reto 3">
            <a:extLst>
              <a:ext uri="{FF2B5EF4-FFF2-40B4-BE49-F238E27FC236}">
                <a16:creationId xmlns:a16="http://schemas.microsoft.com/office/drawing/2014/main" id="{D677D83D-115A-0BD7-B753-F939AA376DFE}"/>
              </a:ext>
            </a:extLst>
          </p:cNvPr>
          <p:cNvCxnSpPr>
            <a:cxnSpLocks/>
          </p:cNvCxnSpPr>
          <p:nvPr/>
        </p:nvCxnSpPr>
        <p:spPr>
          <a:xfrm flipH="1">
            <a:off x="1132184" y="1224366"/>
            <a:ext cx="433145" cy="207677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447BB1F3-D4A7-CC53-2465-AED6EF07A22E}"/>
              </a:ext>
            </a:extLst>
          </p:cNvPr>
          <p:cNvSpPr txBox="1"/>
          <p:nvPr/>
        </p:nvSpPr>
        <p:spPr>
          <a:xfrm>
            <a:off x="8252002" y="2346549"/>
            <a:ext cx="3528466" cy="523220"/>
          </a:xfrm>
          <a:prstGeom prst="rect">
            <a:avLst/>
          </a:prstGeom>
          <a:noFill/>
        </p:spPr>
        <p:txBody>
          <a:bodyPr wrap="none" rtlCol="0">
            <a:spAutoFit/>
          </a:bodyPr>
          <a:lstStyle/>
          <a:p>
            <a:r>
              <a:rPr lang="pt-BR" sz="2800" dirty="0">
                <a:solidFill>
                  <a:srgbClr val="C00000"/>
                </a:solidFill>
              </a:rPr>
              <a:t>Clicar em (tecla atalho)</a:t>
            </a:r>
          </a:p>
        </p:txBody>
      </p:sp>
      <p:cxnSp>
        <p:nvCxnSpPr>
          <p:cNvPr id="7" name="Conector reto 6">
            <a:extLst>
              <a:ext uri="{FF2B5EF4-FFF2-40B4-BE49-F238E27FC236}">
                <a16:creationId xmlns:a16="http://schemas.microsoft.com/office/drawing/2014/main" id="{F649D225-42E8-BB59-219C-3917DA099F72}"/>
              </a:ext>
            </a:extLst>
          </p:cNvPr>
          <p:cNvCxnSpPr>
            <a:cxnSpLocks/>
          </p:cNvCxnSpPr>
          <p:nvPr/>
        </p:nvCxnSpPr>
        <p:spPr>
          <a:xfrm>
            <a:off x="6617776" y="1007390"/>
            <a:ext cx="1503336" cy="13391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101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0DC3386-B20D-2A37-23A0-6D5E091E7EA0}"/>
              </a:ext>
            </a:extLst>
          </p:cNvPr>
          <p:cNvPicPr>
            <a:picLocks noChangeAspect="1"/>
          </p:cNvPicPr>
          <p:nvPr/>
        </p:nvPicPr>
        <p:blipFill>
          <a:blip r:embed="rId2"/>
          <a:stretch>
            <a:fillRect/>
          </a:stretch>
        </p:blipFill>
        <p:spPr>
          <a:xfrm>
            <a:off x="2547937" y="1214437"/>
            <a:ext cx="7096125" cy="4429125"/>
          </a:xfrm>
          <a:prstGeom prst="rect">
            <a:avLst/>
          </a:prstGeom>
        </p:spPr>
      </p:pic>
      <p:sp>
        <p:nvSpPr>
          <p:cNvPr id="5" name="CaixaDeTexto 4">
            <a:extLst>
              <a:ext uri="{FF2B5EF4-FFF2-40B4-BE49-F238E27FC236}">
                <a16:creationId xmlns:a16="http://schemas.microsoft.com/office/drawing/2014/main" id="{3A30140C-316A-7320-A57B-D966B5A5DC8F}"/>
              </a:ext>
            </a:extLst>
          </p:cNvPr>
          <p:cNvSpPr txBox="1"/>
          <p:nvPr/>
        </p:nvSpPr>
        <p:spPr>
          <a:xfrm>
            <a:off x="7609668" y="448209"/>
            <a:ext cx="3528466" cy="523220"/>
          </a:xfrm>
          <a:prstGeom prst="rect">
            <a:avLst/>
          </a:prstGeom>
          <a:noFill/>
        </p:spPr>
        <p:txBody>
          <a:bodyPr wrap="square" rtlCol="0">
            <a:spAutoFit/>
          </a:bodyPr>
          <a:lstStyle/>
          <a:p>
            <a:r>
              <a:rPr lang="pt-BR" sz="2800" dirty="0">
                <a:solidFill>
                  <a:srgbClr val="C00000"/>
                </a:solidFill>
              </a:rPr>
              <a:t>Clicar em</a:t>
            </a:r>
          </a:p>
        </p:txBody>
      </p:sp>
      <p:cxnSp>
        <p:nvCxnSpPr>
          <p:cNvPr id="6" name="Conector reto 5">
            <a:extLst>
              <a:ext uri="{FF2B5EF4-FFF2-40B4-BE49-F238E27FC236}">
                <a16:creationId xmlns:a16="http://schemas.microsoft.com/office/drawing/2014/main" id="{2DC978AB-9A1C-46D1-8EE0-4718DBBCA5FD}"/>
              </a:ext>
            </a:extLst>
          </p:cNvPr>
          <p:cNvCxnSpPr>
            <a:cxnSpLocks/>
          </p:cNvCxnSpPr>
          <p:nvPr/>
        </p:nvCxnSpPr>
        <p:spPr>
          <a:xfrm flipV="1">
            <a:off x="4742481" y="728420"/>
            <a:ext cx="2867187" cy="72842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E399FB92-ABED-D28D-02A8-5C0623574F92}"/>
              </a:ext>
            </a:extLst>
          </p:cNvPr>
          <p:cNvSpPr txBox="1"/>
          <p:nvPr/>
        </p:nvSpPr>
        <p:spPr>
          <a:xfrm>
            <a:off x="10476855" y="3436749"/>
            <a:ext cx="3528466" cy="523220"/>
          </a:xfrm>
          <a:prstGeom prst="rect">
            <a:avLst/>
          </a:prstGeom>
          <a:noFill/>
        </p:spPr>
        <p:txBody>
          <a:bodyPr wrap="square" rtlCol="0">
            <a:spAutoFit/>
          </a:bodyPr>
          <a:lstStyle/>
          <a:p>
            <a:r>
              <a:rPr lang="pt-BR" sz="2800" dirty="0">
                <a:solidFill>
                  <a:srgbClr val="C00000"/>
                </a:solidFill>
              </a:rPr>
              <a:t>Clicar em</a:t>
            </a:r>
          </a:p>
        </p:txBody>
      </p:sp>
      <p:cxnSp>
        <p:nvCxnSpPr>
          <p:cNvPr id="10" name="Conector reto 9">
            <a:extLst>
              <a:ext uri="{FF2B5EF4-FFF2-40B4-BE49-F238E27FC236}">
                <a16:creationId xmlns:a16="http://schemas.microsoft.com/office/drawing/2014/main" id="{9B2BBCF1-4052-0116-BA8E-051B3BF9596A}"/>
              </a:ext>
            </a:extLst>
          </p:cNvPr>
          <p:cNvCxnSpPr>
            <a:cxnSpLocks/>
          </p:cNvCxnSpPr>
          <p:nvPr/>
        </p:nvCxnSpPr>
        <p:spPr>
          <a:xfrm flipV="1">
            <a:off x="9422969" y="3716960"/>
            <a:ext cx="1053886" cy="3745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399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C6175-4087-17DD-ED9D-4D518A1C25E4}"/>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A5DF2A34-B7A3-2C77-E828-7412982DD760}"/>
              </a:ext>
            </a:extLst>
          </p:cNvPr>
          <p:cNvPicPr>
            <a:picLocks noChangeAspect="1"/>
          </p:cNvPicPr>
          <p:nvPr/>
        </p:nvPicPr>
        <p:blipFill>
          <a:blip r:embed="rId2"/>
          <a:stretch>
            <a:fillRect/>
          </a:stretch>
        </p:blipFill>
        <p:spPr>
          <a:xfrm>
            <a:off x="0" y="1673"/>
            <a:ext cx="12192000" cy="6854653"/>
          </a:xfrm>
          <a:prstGeom prst="rect">
            <a:avLst/>
          </a:prstGeom>
        </p:spPr>
      </p:pic>
      <p:sp>
        <p:nvSpPr>
          <p:cNvPr id="2" name="CaixaDeTexto 1">
            <a:extLst>
              <a:ext uri="{FF2B5EF4-FFF2-40B4-BE49-F238E27FC236}">
                <a16:creationId xmlns:a16="http://schemas.microsoft.com/office/drawing/2014/main" id="{752D4240-218E-BD04-3BD8-CD6D64264123}"/>
              </a:ext>
            </a:extLst>
          </p:cNvPr>
          <p:cNvSpPr txBox="1"/>
          <p:nvPr/>
        </p:nvSpPr>
        <p:spPr>
          <a:xfrm>
            <a:off x="5491547" y="-18601"/>
            <a:ext cx="3528466" cy="523220"/>
          </a:xfrm>
          <a:prstGeom prst="rect">
            <a:avLst/>
          </a:prstGeom>
          <a:noFill/>
        </p:spPr>
        <p:txBody>
          <a:bodyPr wrap="square" rtlCol="0">
            <a:spAutoFit/>
          </a:bodyPr>
          <a:lstStyle/>
          <a:p>
            <a:r>
              <a:rPr lang="pt-BR" sz="2800" dirty="0">
                <a:solidFill>
                  <a:srgbClr val="C00000"/>
                </a:solidFill>
              </a:rPr>
              <a:t>Escolher pasta</a:t>
            </a:r>
          </a:p>
        </p:txBody>
      </p:sp>
      <p:cxnSp>
        <p:nvCxnSpPr>
          <p:cNvPr id="4" name="Conector reto 3">
            <a:extLst>
              <a:ext uri="{FF2B5EF4-FFF2-40B4-BE49-F238E27FC236}">
                <a16:creationId xmlns:a16="http://schemas.microsoft.com/office/drawing/2014/main" id="{128A7E95-683F-DD99-E3A5-B41F38B495EA}"/>
              </a:ext>
            </a:extLst>
          </p:cNvPr>
          <p:cNvCxnSpPr>
            <a:cxnSpLocks/>
          </p:cNvCxnSpPr>
          <p:nvPr/>
        </p:nvCxnSpPr>
        <p:spPr>
          <a:xfrm flipV="1">
            <a:off x="3611105" y="243009"/>
            <a:ext cx="1797803" cy="4854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CEF6D262-32AD-A328-42A5-D5EC6D579164}"/>
              </a:ext>
            </a:extLst>
          </p:cNvPr>
          <p:cNvSpPr txBox="1"/>
          <p:nvPr/>
        </p:nvSpPr>
        <p:spPr>
          <a:xfrm>
            <a:off x="7197661" y="5064121"/>
            <a:ext cx="3528466" cy="523220"/>
          </a:xfrm>
          <a:prstGeom prst="rect">
            <a:avLst/>
          </a:prstGeom>
          <a:noFill/>
        </p:spPr>
        <p:txBody>
          <a:bodyPr wrap="square" rtlCol="0">
            <a:spAutoFit/>
          </a:bodyPr>
          <a:lstStyle/>
          <a:p>
            <a:r>
              <a:rPr lang="pt-BR" sz="2800" dirty="0">
                <a:solidFill>
                  <a:srgbClr val="C00000"/>
                </a:solidFill>
              </a:rPr>
              <a:t>Copiar caminho</a:t>
            </a:r>
          </a:p>
        </p:txBody>
      </p:sp>
      <p:cxnSp>
        <p:nvCxnSpPr>
          <p:cNvPr id="7" name="Conector reto 6">
            <a:extLst>
              <a:ext uri="{FF2B5EF4-FFF2-40B4-BE49-F238E27FC236}">
                <a16:creationId xmlns:a16="http://schemas.microsoft.com/office/drawing/2014/main" id="{8D1D8E6D-BA2D-309C-188B-2F5D19E63ADE}"/>
              </a:ext>
            </a:extLst>
          </p:cNvPr>
          <p:cNvCxnSpPr>
            <a:cxnSpLocks/>
          </p:cNvCxnSpPr>
          <p:nvPr/>
        </p:nvCxnSpPr>
        <p:spPr>
          <a:xfrm flipV="1">
            <a:off x="3933986" y="5325731"/>
            <a:ext cx="3263675" cy="74702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674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498AE-E7C0-7837-F11B-74F86167A7B2}"/>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47CC47FB-6910-C08D-392D-F156DB441304}"/>
              </a:ext>
            </a:extLst>
          </p:cNvPr>
          <p:cNvPicPr>
            <a:picLocks noChangeAspect="1"/>
          </p:cNvPicPr>
          <p:nvPr/>
        </p:nvPicPr>
        <p:blipFill>
          <a:blip r:embed="rId2"/>
          <a:stretch>
            <a:fillRect/>
          </a:stretch>
        </p:blipFill>
        <p:spPr>
          <a:xfrm>
            <a:off x="1603207" y="465946"/>
            <a:ext cx="8679781" cy="5926108"/>
          </a:xfrm>
          <a:prstGeom prst="rect">
            <a:avLst/>
          </a:prstGeom>
        </p:spPr>
      </p:pic>
      <p:cxnSp>
        <p:nvCxnSpPr>
          <p:cNvPr id="2" name="Conector reto 1">
            <a:extLst>
              <a:ext uri="{FF2B5EF4-FFF2-40B4-BE49-F238E27FC236}">
                <a16:creationId xmlns:a16="http://schemas.microsoft.com/office/drawing/2014/main" id="{649ECF4F-CE04-1D20-D3EB-9861002D5EF0}"/>
              </a:ext>
            </a:extLst>
          </p:cNvPr>
          <p:cNvCxnSpPr>
            <a:cxnSpLocks/>
          </p:cNvCxnSpPr>
          <p:nvPr/>
        </p:nvCxnSpPr>
        <p:spPr>
          <a:xfrm flipV="1">
            <a:off x="7325118" y="942999"/>
            <a:ext cx="2383269" cy="91421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E0F45B72-C77A-5852-3304-E0FEA4C51D53}"/>
              </a:ext>
            </a:extLst>
          </p:cNvPr>
          <p:cNvSpPr txBox="1"/>
          <p:nvPr/>
        </p:nvSpPr>
        <p:spPr>
          <a:xfrm>
            <a:off x="9708387" y="465946"/>
            <a:ext cx="3528466" cy="954107"/>
          </a:xfrm>
          <a:prstGeom prst="rect">
            <a:avLst/>
          </a:prstGeom>
          <a:noFill/>
        </p:spPr>
        <p:txBody>
          <a:bodyPr wrap="square" rtlCol="0">
            <a:spAutoFit/>
          </a:bodyPr>
          <a:lstStyle/>
          <a:p>
            <a:r>
              <a:rPr lang="pt-BR" sz="2800" dirty="0">
                <a:solidFill>
                  <a:srgbClr val="C00000"/>
                </a:solidFill>
              </a:rPr>
              <a:t>Colar e </a:t>
            </a:r>
          </a:p>
          <a:p>
            <a:r>
              <a:rPr lang="pt-BR" sz="2800" dirty="0">
                <a:solidFill>
                  <a:srgbClr val="C00000"/>
                </a:solidFill>
              </a:rPr>
              <a:t>Conectar pasta</a:t>
            </a:r>
          </a:p>
        </p:txBody>
      </p:sp>
    </p:spTree>
    <p:extLst>
      <p:ext uri="{BB962C8B-B14F-4D97-AF65-F5344CB8AC3E}">
        <p14:creationId xmlns:p14="http://schemas.microsoft.com/office/powerpoint/2010/main" val="1775551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D198B17-871E-DB1A-EA03-545CA181D179}"/>
              </a:ext>
            </a:extLst>
          </p:cNvPr>
          <p:cNvPicPr>
            <a:picLocks noChangeAspect="1"/>
          </p:cNvPicPr>
          <p:nvPr/>
        </p:nvPicPr>
        <p:blipFill>
          <a:blip r:embed="rId2"/>
          <a:stretch>
            <a:fillRect/>
          </a:stretch>
        </p:blipFill>
        <p:spPr>
          <a:xfrm>
            <a:off x="4808872" y="294085"/>
            <a:ext cx="7130214" cy="6563915"/>
          </a:xfrm>
          <a:prstGeom prst="rect">
            <a:avLst/>
          </a:prstGeom>
        </p:spPr>
      </p:pic>
      <p:pic>
        <p:nvPicPr>
          <p:cNvPr id="6" name="Imagem 5">
            <a:extLst>
              <a:ext uri="{FF2B5EF4-FFF2-40B4-BE49-F238E27FC236}">
                <a16:creationId xmlns:a16="http://schemas.microsoft.com/office/drawing/2014/main" id="{4AC480FE-F921-2080-EC0B-286266D926E5}"/>
              </a:ext>
            </a:extLst>
          </p:cNvPr>
          <p:cNvPicPr>
            <a:picLocks noChangeAspect="1"/>
          </p:cNvPicPr>
          <p:nvPr/>
        </p:nvPicPr>
        <p:blipFill>
          <a:blip r:embed="rId3"/>
          <a:stretch>
            <a:fillRect/>
          </a:stretch>
        </p:blipFill>
        <p:spPr>
          <a:xfrm>
            <a:off x="124577" y="319465"/>
            <a:ext cx="4524375" cy="1524000"/>
          </a:xfrm>
          <a:prstGeom prst="rect">
            <a:avLst/>
          </a:prstGeom>
        </p:spPr>
      </p:pic>
      <p:cxnSp>
        <p:nvCxnSpPr>
          <p:cNvPr id="2" name="Conector reto 1">
            <a:extLst>
              <a:ext uri="{FF2B5EF4-FFF2-40B4-BE49-F238E27FC236}">
                <a16:creationId xmlns:a16="http://schemas.microsoft.com/office/drawing/2014/main" id="{0B94C4F0-3EFD-BA2A-F7A1-EE2EDB79C9CF}"/>
              </a:ext>
            </a:extLst>
          </p:cNvPr>
          <p:cNvCxnSpPr>
            <a:cxnSpLocks/>
          </p:cNvCxnSpPr>
          <p:nvPr/>
        </p:nvCxnSpPr>
        <p:spPr>
          <a:xfrm flipV="1">
            <a:off x="2430204" y="1286359"/>
            <a:ext cx="297498" cy="228968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7197C762-9560-3C2B-0BA5-4F336B18E1C8}"/>
              </a:ext>
            </a:extLst>
          </p:cNvPr>
          <p:cNvSpPr txBox="1"/>
          <p:nvPr/>
        </p:nvSpPr>
        <p:spPr>
          <a:xfrm>
            <a:off x="812360" y="3576042"/>
            <a:ext cx="3528466" cy="954107"/>
          </a:xfrm>
          <a:prstGeom prst="rect">
            <a:avLst/>
          </a:prstGeom>
          <a:noFill/>
        </p:spPr>
        <p:txBody>
          <a:bodyPr wrap="square" rtlCol="0">
            <a:spAutoFit/>
          </a:bodyPr>
          <a:lstStyle/>
          <a:p>
            <a:r>
              <a:rPr lang="pt-BR" sz="2800" dirty="0">
                <a:solidFill>
                  <a:srgbClr val="C00000"/>
                </a:solidFill>
              </a:rPr>
              <a:t>Permite a tabela encaixar na pagina</a:t>
            </a:r>
          </a:p>
        </p:txBody>
      </p:sp>
    </p:spTree>
    <p:extLst>
      <p:ext uri="{BB962C8B-B14F-4D97-AF65-F5344CB8AC3E}">
        <p14:creationId xmlns:p14="http://schemas.microsoft.com/office/powerpoint/2010/main" val="1826163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3BDAC-D911-CD63-E9D8-20C12EDC3FF0}"/>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5AB5D15E-BAB5-4BC8-B740-80D793139299}"/>
              </a:ext>
            </a:extLst>
          </p:cNvPr>
          <p:cNvPicPr>
            <a:picLocks noChangeAspect="1"/>
          </p:cNvPicPr>
          <p:nvPr/>
        </p:nvPicPr>
        <p:blipFill>
          <a:blip r:embed="rId2"/>
          <a:stretch>
            <a:fillRect/>
          </a:stretch>
        </p:blipFill>
        <p:spPr>
          <a:xfrm>
            <a:off x="5089510" y="1941095"/>
            <a:ext cx="6944075" cy="4734596"/>
          </a:xfrm>
          <a:prstGeom prst="rect">
            <a:avLst/>
          </a:prstGeom>
        </p:spPr>
      </p:pic>
      <p:pic>
        <p:nvPicPr>
          <p:cNvPr id="7" name="Imagem 6">
            <a:extLst>
              <a:ext uri="{FF2B5EF4-FFF2-40B4-BE49-F238E27FC236}">
                <a16:creationId xmlns:a16="http://schemas.microsoft.com/office/drawing/2014/main" id="{34B6C909-D2EC-E1EE-5EF3-8F2746AC75D8}"/>
              </a:ext>
            </a:extLst>
          </p:cNvPr>
          <p:cNvPicPr>
            <a:picLocks noChangeAspect="1"/>
          </p:cNvPicPr>
          <p:nvPr/>
        </p:nvPicPr>
        <p:blipFill>
          <a:blip r:embed="rId3"/>
          <a:stretch>
            <a:fillRect/>
          </a:stretch>
        </p:blipFill>
        <p:spPr>
          <a:xfrm>
            <a:off x="158415" y="503823"/>
            <a:ext cx="4495800" cy="3219450"/>
          </a:xfrm>
          <a:prstGeom prst="rect">
            <a:avLst/>
          </a:prstGeom>
        </p:spPr>
      </p:pic>
      <p:cxnSp>
        <p:nvCxnSpPr>
          <p:cNvPr id="2" name="Conector reto 1">
            <a:extLst>
              <a:ext uri="{FF2B5EF4-FFF2-40B4-BE49-F238E27FC236}">
                <a16:creationId xmlns:a16="http://schemas.microsoft.com/office/drawing/2014/main" id="{78D1526E-47A4-E6E3-5364-D966B3020939}"/>
              </a:ext>
            </a:extLst>
          </p:cNvPr>
          <p:cNvCxnSpPr>
            <a:cxnSpLocks/>
          </p:cNvCxnSpPr>
          <p:nvPr/>
        </p:nvCxnSpPr>
        <p:spPr>
          <a:xfrm flipV="1">
            <a:off x="4457932" y="766359"/>
            <a:ext cx="2383269" cy="91421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7D9553CD-A0DC-009E-DF64-A9E58855AE6A}"/>
              </a:ext>
            </a:extLst>
          </p:cNvPr>
          <p:cNvSpPr txBox="1"/>
          <p:nvPr/>
        </p:nvSpPr>
        <p:spPr>
          <a:xfrm>
            <a:off x="7058177" y="292735"/>
            <a:ext cx="3528466" cy="1384995"/>
          </a:xfrm>
          <a:prstGeom prst="rect">
            <a:avLst/>
          </a:prstGeom>
          <a:noFill/>
        </p:spPr>
        <p:txBody>
          <a:bodyPr wrap="square" rtlCol="0">
            <a:spAutoFit/>
          </a:bodyPr>
          <a:lstStyle/>
          <a:p>
            <a:r>
              <a:rPr lang="pt-BR" sz="2800" dirty="0">
                <a:solidFill>
                  <a:srgbClr val="C00000"/>
                </a:solidFill>
              </a:rPr>
              <a:t>Caminho para banco de dados em planilha google</a:t>
            </a:r>
          </a:p>
        </p:txBody>
      </p:sp>
    </p:spTree>
    <p:extLst>
      <p:ext uri="{BB962C8B-B14F-4D97-AF65-F5344CB8AC3E}">
        <p14:creationId xmlns:p14="http://schemas.microsoft.com/office/powerpoint/2010/main" val="421176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4EC77-37D6-2E14-7C63-EA73B9BBA87C}"/>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2450CD2C-4DDC-37B9-1A0A-04F0A1777C0F}"/>
              </a:ext>
            </a:extLst>
          </p:cNvPr>
          <p:cNvSpPr txBox="1"/>
          <p:nvPr/>
        </p:nvSpPr>
        <p:spPr>
          <a:xfrm>
            <a:off x="4107" y="146550"/>
            <a:ext cx="12191999" cy="3539430"/>
          </a:xfrm>
          <a:prstGeom prst="rect">
            <a:avLst/>
          </a:prstGeom>
          <a:noFill/>
        </p:spPr>
        <p:txBody>
          <a:bodyPr wrap="square" rtlCol="0">
            <a:spAutoFit/>
          </a:bodyPr>
          <a:lstStyle/>
          <a:p>
            <a:r>
              <a:rPr lang="pt-BR" sz="2800" b="1" dirty="0"/>
              <a:t>Preparação do Relatório</a:t>
            </a:r>
          </a:p>
          <a:p>
            <a:endParaRPr lang="pt-BR" sz="2800" b="1" dirty="0"/>
          </a:p>
          <a:p>
            <a:r>
              <a:rPr lang="pt-BR" sz="2800" b="1" dirty="0"/>
              <a:t>Explorar o arquivo de exemplo gerado no </a:t>
            </a:r>
            <a:r>
              <a:rPr lang="pt-BR" sz="2800" b="1" dirty="0" err="1"/>
              <a:t>RStudio</a:t>
            </a:r>
            <a:r>
              <a:rPr lang="pt-BR" sz="2800" b="1" dirty="0"/>
              <a:t>, aproveitar para:</a:t>
            </a:r>
          </a:p>
          <a:p>
            <a:r>
              <a:rPr lang="pt-BR" sz="2800" b="1" dirty="0">
                <a:solidFill>
                  <a:srgbClr val="C00000"/>
                </a:solidFill>
              </a:rPr>
              <a:t>	- explicar o cabeçalho</a:t>
            </a:r>
          </a:p>
          <a:p>
            <a:r>
              <a:rPr lang="pt-BR" sz="2800" b="1" dirty="0">
                <a:solidFill>
                  <a:srgbClr val="C00000"/>
                </a:solidFill>
              </a:rPr>
              <a:t>	- explicar funcionamento de </a:t>
            </a:r>
            <a:r>
              <a:rPr lang="pt-BR" sz="2800" b="1" dirty="0" err="1">
                <a:solidFill>
                  <a:srgbClr val="C00000"/>
                </a:solidFill>
              </a:rPr>
              <a:t>chunks</a:t>
            </a:r>
            <a:endParaRPr lang="pt-BR" sz="2800" b="1" dirty="0">
              <a:solidFill>
                <a:srgbClr val="C00000"/>
              </a:solidFill>
            </a:endParaRPr>
          </a:p>
          <a:p>
            <a:r>
              <a:rPr lang="pt-BR" sz="2800" b="1" dirty="0">
                <a:solidFill>
                  <a:srgbClr val="C00000"/>
                </a:solidFill>
              </a:rPr>
              <a:t>	- explicar linguagem para o texto de base</a:t>
            </a:r>
          </a:p>
          <a:p>
            <a:r>
              <a:rPr lang="pt-BR" sz="2800" b="1" dirty="0">
                <a:solidFill>
                  <a:srgbClr val="C00000"/>
                </a:solidFill>
              </a:rPr>
              <a:t>	- testar a função </a:t>
            </a:r>
            <a:r>
              <a:rPr lang="pt-BR" sz="2800" b="1" dirty="0" err="1">
                <a:solidFill>
                  <a:srgbClr val="C00000"/>
                </a:solidFill>
              </a:rPr>
              <a:t>Knit</a:t>
            </a:r>
            <a:r>
              <a:rPr lang="pt-BR" sz="2800" b="1" dirty="0">
                <a:solidFill>
                  <a:srgbClr val="C00000"/>
                </a:solidFill>
              </a:rPr>
              <a:t> para imprimir arquivos HTML, PDF, WORD, PPT</a:t>
            </a:r>
          </a:p>
          <a:p>
            <a:endParaRPr lang="pt-BR" sz="2800" b="1" dirty="0"/>
          </a:p>
        </p:txBody>
      </p:sp>
      <p:pic>
        <p:nvPicPr>
          <p:cNvPr id="3074" name="Picture 2" descr="Linguagem R: Manual de primeiros passos com o RStudio | by Amanda Munari  Guimarães | omixdata | Medium">
            <a:extLst>
              <a:ext uri="{FF2B5EF4-FFF2-40B4-BE49-F238E27FC236}">
                <a16:creationId xmlns:a16="http://schemas.microsoft.com/office/drawing/2014/main" id="{C38014FE-1E5B-F6C6-CBA5-378DF0F56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467" y="4608871"/>
            <a:ext cx="5075066" cy="178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722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BAE7-FC3C-B4CC-4B52-BB3C5BE335CD}"/>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2C13A729-7FF0-06CA-60DB-ED1653472DF0}"/>
              </a:ext>
            </a:extLst>
          </p:cNvPr>
          <p:cNvPicPr>
            <a:picLocks noChangeAspect="1"/>
          </p:cNvPicPr>
          <p:nvPr/>
        </p:nvPicPr>
        <p:blipFill>
          <a:blip r:embed="rId2"/>
          <a:stretch>
            <a:fillRect/>
          </a:stretch>
        </p:blipFill>
        <p:spPr>
          <a:xfrm>
            <a:off x="57150" y="202282"/>
            <a:ext cx="6038850" cy="2543175"/>
          </a:xfrm>
          <a:prstGeom prst="rect">
            <a:avLst/>
          </a:prstGeom>
        </p:spPr>
      </p:pic>
      <p:pic>
        <p:nvPicPr>
          <p:cNvPr id="5" name="Imagem 4">
            <a:extLst>
              <a:ext uri="{FF2B5EF4-FFF2-40B4-BE49-F238E27FC236}">
                <a16:creationId xmlns:a16="http://schemas.microsoft.com/office/drawing/2014/main" id="{450D1BEA-98D1-21BF-D089-C9B0B6D00B96}"/>
              </a:ext>
            </a:extLst>
          </p:cNvPr>
          <p:cNvPicPr>
            <a:picLocks noChangeAspect="1"/>
          </p:cNvPicPr>
          <p:nvPr/>
        </p:nvPicPr>
        <p:blipFill>
          <a:blip r:embed="rId3"/>
          <a:stretch>
            <a:fillRect/>
          </a:stretch>
        </p:blipFill>
        <p:spPr>
          <a:xfrm>
            <a:off x="5608722" y="2714625"/>
            <a:ext cx="6172200" cy="4143375"/>
          </a:xfrm>
          <a:prstGeom prst="rect">
            <a:avLst/>
          </a:prstGeom>
        </p:spPr>
      </p:pic>
      <p:cxnSp>
        <p:nvCxnSpPr>
          <p:cNvPr id="2" name="Conector reto 1">
            <a:extLst>
              <a:ext uri="{FF2B5EF4-FFF2-40B4-BE49-F238E27FC236}">
                <a16:creationId xmlns:a16="http://schemas.microsoft.com/office/drawing/2014/main" id="{B1C88A03-C89D-8028-67A2-FC5EC73E9253}"/>
              </a:ext>
            </a:extLst>
          </p:cNvPr>
          <p:cNvCxnSpPr>
            <a:cxnSpLocks/>
          </p:cNvCxnSpPr>
          <p:nvPr/>
        </p:nvCxnSpPr>
        <p:spPr>
          <a:xfrm>
            <a:off x="1048304" y="2677837"/>
            <a:ext cx="253554" cy="16667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8859525A-C629-4EDB-F087-FB7385E82465}"/>
              </a:ext>
            </a:extLst>
          </p:cNvPr>
          <p:cNvSpPr txBox="1"/>
          <p:nvPr/>
        </p:nvSpPr>
        <p:spPr>
          <a:xfrm>
            <a:off x="411078" y="4324675"/>
            <a:ext cx="3528466" cy="954107"/>
          </a:xfrm>
          <a:prstGeom prst="rect">
            <a:avLst/>
          </a:prstGeom>
          <a:noFill/>
        </p:spPr>
        <p:txBody>
          <a:bodyPr wrap="square" rtlCol="0">
            <a:spAutoFit/>
          </a:bodyPr>
          <a:lstStyle/>
          <a:p>
            <a:r>
              <a:rPr lang="pt-BR" sz="2800" dirty="0">
                <a:solidFill>
                  <a:srgbClr val="C00000"/>
                </a:solidFill>
              </a:rPr>
              <a:t>Conecta Excel e faz</a:t>
            </a:r>
          </a:p>
          <a:p>
            <a:r>
              <a:rPr lang="pt-BR" sz="2800" dirty="0">
                <a:solidFill>
                  <a:srgbClr val="C00000"/>
                </a:solidFill>
              </a:rPr>
              <a:t>Sumario dos dados</a:t>
            </a:r>
          </a:p>
        </p:txBody>
      </p:sp>
    </p:spTree>
    <p:extLst>
      <p:ext uri="{BB962C8B-B14F-4D97-AF65-F5344CB8AC3E}">
        <p14:creationId xmlns:p14="http://schemas.microsoft.com/office/powerpoint/2010/main" val="3916032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8B144-B3CF-E82C-F9D4-42F34D87A84C}"/>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E4304312-7347-EC9A-E725-C8CF3E824587}"/>
              </a:ext>
            </a:extLst>
          </p:cNvPr>
          <p:cNvPicPr>
            <a:picLocks noChangeAspect="1"/>
          </p:cNvPicPr>
          <p:nvPr/>
        </p:nvPicPr>
        <p:blipFill>
          <a:blip r:embed="rId2"/>
          <a:stretch>
            <a:fillRect/>
          </a:stretch>
        </p:blipFill>
        <p:spPr>
          <a:xfrm>
            <a:off x="319685" y="440129"/>
            <a:ext cx="5930593" cy="2070595"/>
          </a:xfrm>
          <a:prstGeom prst="rect">
            <a:avLst/>
          </a:prstGeom>
        </p:spPr>
      </p:pic>
      <p:pic>
        <p:nvPicPr>
          <p:cNvPr id="5" name="Imagem 4">
            <a:extLst>
              <a:ext uri="{FF2B5EF4-FFF2-40B4-BE49-F238E27FC236}">
                <a16:creationId xmlns:a16="http://schemas.microsoft.com/office/drawing/2014/main" id="{9C32DBD9-DA9D-E24B-73C3-77C9702D5D90}"/>
              </a:ext>
            </a:extLst>
          </p:cNvPr>
          <p:cNvPicPr>
            <a:picLocks noChangeAspect="1"/>
          </p:cNvPicPr>
          <p:nvPr/>
        </p:nvPicPr>
        <p:blipFill>
          <a:blip r:embed="rId3"/>
          <a:stretch>
            <a:fillRect/>
          </a:stretch>
        </p:blipFill>
        <p:spPr>
          <a:xfrm>
            <a:off x="6808922" y="3429000"/>
            <a:ext cx="5029200" cy="3419475"/>
          </a:xfrm>
          <a:prstGeom prst="rect">
            <a:avLst/>
          </a:prstGeom>
        </p:spPr>
      </p:pic>
      <p:cxnSp>
        <p:nvCxnSpPr>
          <p:cNvPr id="2" name="Conector reto 1">
            <a:extLst>
              <a:ext uri="{FF2B5EF4-FFF2-40B4-BE49-F238E27FC236}">
                <a16:creationId xmlns:a16="http://schemas.microsoft.com/office/drawing/2014/main" id="{85A0126A-11CA-CD11-90DF-0EF36BE8973D}"/>
              </a:ext>
            </a:extLst>
          </p:cNvPr>
          <p:cNvCxnSpPr>
            <a:cxnSpLocks/>
          </p:cNvCxnSpPr>
          <p:nvPr/>
        </p:nvCxnSpPr>
        <p:spPr>
          <a:xfrm>
            <a:off x="5434325" y="1609241"/>
            <a:ext cx="22218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8A49AC7D-6974-959A-4C27-B9E6C09887CC}"/>
              </a:ext>
            </a:extLst>
          </p:cNvPr>
          <p:cNvSpPr txBox="1"/>
          <p:nvPr/>
        </p:nvSpPr>
        <p:spPr>
          <a:xfrm>
            <a:off x="7656163" y="1125134"/>
            <a:ext cx="3528466" cy="1384995"/>
          </a:xfrm>
          <a:prstGeom prst="rect">
            <a:avLst/>
          </a:prstGeom>
          <a:noFill/>
        </p:spPr>
        <p:txBody>
          <a:bodyPr wrap="square" rtlCol="0">
            <a:spAutoFit/>
          </a:bodyPr>
          <a:lstStyle/>
          <a:p>
            <a:r>
              <a:rPr lang="pt-BR" sz="2800" dirty="0">
                <a:solidFill>
                  <a:srgbClr val="C00000"/>
                </a:solidFill>
              </a:rPr>
              <a:t>Conecta segunda planilha para outro objeto</a:t>
            </a:r>
          </a:p>
        </p:txBody>
      </p:sp>
    </p:spTree>
    <p:extLst>
      <p:ext uri="{BB962C8B-B14F-4D97-AF65-F5344CB8AC3E}">
        <p14:creationId xmlns:p14="http://schemas.microsoft.com/office/powerpoint/2010/main" val="3626729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F62FE-47CF-2572-7A55-5C48F9BE82C6}"/>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145B9BEE-577A-3E50-C4B9-CA4C15FABCDC}"/>
              </a:ext>
            </a:extLst>
          </p:cNvPr>
          <p:cNvPicPr>
            <a:picLocks noChangeAspect="1"/>
          </p:cNvPicPr>
          <p:nvPr/>
        </p:nvPicPr>
        <p:blipFill>
          <a:blip r:embed="rId2"/>
          <a:stretch>
            <a:fillRect/>
          </a:stretch>
        </p:blipFill>
        <p:spPr>
          <a:xfrm>
            <a:off x="0" y="0"/>
            <a:ext cx="5977245" cy="2554790"/>
          </a:xfrm>
          <a:prstGeom prst="rect">
            <a:avLst/>
          </a:prstGeom>
        </p:spPr>
      </p:pic>
      <p:pic>
        <p:nvPicPr>
          <p:cNvPr id="5" name="Imagem 4">
            <a:extLst>
              <a:ext uri="{FF2B5EF4-FFF2-40B4-BE49-F238E27FC236}">
                <a16:creationId xmlns:a16="http://schemas.microsoft.com/office/drawing/2014/main" id="{62386A8B-FD6B-9845-E455-153C7E334DE1}"/>
              </a:ext>
            </a:extLst>
          </p:cNvPr>
          <p:cNvPicPr>
            <a:picLocks noChangeAspect="1"/>
          </p:cNvPicPr>
          <p:nvPr/>
        </p:nvPicPr>
        <p:blipFill>
          <a:blip r:embed="rId3"/>
          <a:srcRect l="15112"/>
          <a:stretch>
            <a:fillRect/>
          </a:stretch>
        </p:blipFill>
        <p:spPr>
          <a:xfrm>
            <a:off x="6297371" y="1084881"/>
            <a:ext cx="5894630" cy="5773119"/>
          </a:xfrm>
          <a:prstGeom prst="rect">
            <a:avLst/>
          </a:prstGeom>
        </p:spPr>
      </p:pic>
    </p:spTree>
    <p:extLst>
      <p:ext uri="{BB962C8B-B14F-4D97-AF65-F5344CB8AC3E}">
        <p14:creationId xmlns:p14="http://schemas.microsoft.com/office/powerpoint/2010/main" val="1715772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C865-1622-2C8A-DEE2-2CC6D34DF818}"/>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916C0C7A-0834-4331-1E7B-8483A78C7010}"/>
              </a:ext>
            </a:extLst>
          </p:cNvPr>
          <p:cNvPicPr>
            <a:picLocks noChangeAspect="1"/>
          </p:cNvPicPr>
          <p:nvPr/>
        </p:nvPicPr>
        <p:blipFill>
          <a:blip r:embed="rId2"/>
          <a:stretch>
            <a:fillRect/>
          </a:stretch>
        </p:blipFill>
        <p:spPr>
          <a:xfrm>
            <a:off x="-15593" y="1405688"/>
            <a:ext cx="12207593" cy="4481763"/>
          </a:xfrm>
          <a:prstGeom prst="rect">
            <a:avLst/>
          </a:prstGeom>
        </p:spPr>
      </p:pic>
      <p:cxnSp>
        <p:nvCxnSpPr>
          <p:cNvPr id="2" name="Conector reto 1">
            <a:extLst>
              <a:ext uri="{FF2B5EF4-FFF2-40B4-BE49-F238E27FC236}">
                <a16:creationId xmlns:a16="http://schemas.microsoft.com/office/drawing/2014/main" id="{2A63A6DD-B8F8-0DC4-E446-A25BEC1515DD}"/>
              </a:ext>
            </a:extLst>
          </p:cNvPr>
          <p:cNvCxnSpPr>
            <a:cxnSpLocks/>
          </p:cNvCxnSpPr>
          <p:nvPr/>
        </p:nvCxnSpPr>
        <p:spPr>
          <a:xfrm flipV="1">
            <a:off x="4928461" y="3271292"/>
            <a:ext cx="1616783" cy="63428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D1DE8F2E-EF9E-65C1-DBE4-9E715788336C}"/>
              </a:ext>
            </a:extLst>
          </p:cNvPr>
          <p:cNvSpPr txBox="1"/>
          <p:nvPr/>
        </p:nvSpPr>
        <p:spPr>
          <a:xfrm>
            <a:off x="6545244" y="2794239"/>
            <a:ext cx="3528466" cy="954107"/>
          </a:xfrm>
          <a:prstGeom prst="rect">
            <a:avLst/>
          </a:prstGeom>
          <a:noFill/>
        </p:spPr>
        <p:txBody>
          <a:bodyPr wrap="square" rtlCol="0">
            <a:spAutoFit/>
          </a:bodyPr>
          <a:lstStyle/>
          <a:p>
            <a:r>
              <a:rPr lang="pt-BR" sz="2800" dirty="0">
                <a:solidFill>
                  <a:srgbClr val="C00000"/>
                </a:solidFill>
              </a:rPr>
              <a:t>Hipótese verdadeira</a:t>
            </a:r>
          </a:p>
          <a:p>
            <a:r>
              <a:rPr lang="pt-BR" sz="2800" dirty="0">
                <a:solidFill>
                  <a:srgbClr val="C00000"/>
                </a:solidFill>
              </a:rPr>
              <a:t>Diferença na idade</a:t>
            </a:r>
          </a:p>
        </p:txBody>
      </p:sp>
    </p:spTree>
    <p:extLst>
      <p:ext uri="{BB962C8B-B14F-4D97-AF65-F5344CB8AC3E}">
        <p14:creationId xmlns:p14="http://schemas.microsoft.com/office/powerpoint/2010/main" val="1100728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C3309-A273-73EF-6865-F3A3333DD24A}"/>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D452E324-9FE8-A5DE-6D28-5146E54033EE}"/>
              </a:ext>
            </a:extLst>
          </p:cNvPr>
          <p:cNvPicPr>
            <a:picLocks noChangeAspect="1"/>
          </p:cNvPicPr>
          <p:nvPr/>
        </p:nvPicPr>
        <p:blipFill>
          <a:blip r:embed="rId2"/>
          <a:stretch>
            <a:fillRect/>
          </a:stretch>
        </p:blipFill>
        <p:spPr>
          <a:xfrm>
            <a:off x="614362" y="599072"/>
            <a:ext cx="7305675" cy="1200150"/>
          </a:xfrm>
          <a:prstGeom prst="rect">
            <a:avLst/>
          </a:prstGeom>
        </p:spPr>
      </p:pic>
      <p:pic>
        <p:nvPicPr>
          <p:cNvPr id="9" name="Imagem 8">
            <a:extLst>
              <a:ext uri="{FF2B5EF4-FFF2-40B4-BE49-F238E27FC236}">
                <a16:creationId xmlns:a16="http://schemas.microsoft.com/office/drawing/2014/main" id="{C78091B2-AF55-716F-D743-2F03AF613629}"/>
              </a:ext>
            </a:extLst>
          </p:cNvPr>
          <p:cNvPicPr>
            <a:picLocks noChangeAspect="1"/>
          </p:cNvPicPr>
          <p:nvPr/>
        </p:nvPicPr>
        <p:blipFill>
          <a:blip r:embed="rId3"/>
          <a:stretch>
            <a:fillRect/>
          </a:stretch>
        </p:blipFill>
        <p:spPr>
          <a:xfrm>
            <a:off x="6785811" y="1799222"/>
            <a:ext cx="7181850" cy="4717490"/>
          </a:xfrm>
          <a:prstGeom prst="rect">
            <a:avLst/>
          </a:prstGeom>
        </p:spPr>
      </p:pic>
      <p:pic>
        <p:nvPicPr>
          <p:cNvPr id="10" name="Imagem 9">
            <a:extLst>
              <a:ext uri="{FF2B5EF4-FFF2-40B4-BE49-F238E27FC236}">
                <a16:creationId xmlns:a16="http://schemas.microsoft.com/office/drawing/2014/main" id="{174B521B-4CC1-6EE1-22D0-DEBF33462632}"/>
              </a:ext>
            </a:extLst>
          </p:cNvPr>
          <p:cNvPicPr>
            <a:picLocks noChangeAspect="1"/>
          </p:cNvPicPr>
          <p:nvPr/>
        </p:nvPicPr>
        <p:blipFill>
          <a:blip r:embed="rId4"/>
          <a:stretch>
            <a:fillRect/>
          </a:stretch>
        </p:blipFill>
        <p:spPr>
          <a:xfrm>
            <a:off x="209550" y="5058779"/>
            <a:ext cx="5886450" cy="1143000"/>
          </a:xfrm>
          <a:prstGeom prst="rect">
            <a:avLst/>
          </a:prstGeom>
        </p:spPr>
      </p:pic>
      <p:cxnSp>
        <p:nvCxnSpPr>
          <p:cNvPr id="11" name="Conector reto 10">
            <a:extLst>
              <a:ext uri="{FF2B5EF4-FFF2-40B4-BE49-F238E27FC236}">
                <a16:creationId xmlns:a16="http://schemas.microsoft.com/office/drawing/2014/main" id="{C301E666-B352-6AEF-5882-FAAF32CF5392}"/>
              </a:ext>
            </a:extLst>
          </p:cNvPr>
          <p:cNvCxnSpPr>
            <a:cxnSpLocks/>
          </p:cNvCxnSpPr>
          <p:nvPr/>
        </p:nvCxnSpPr>
        <p:spPr>
          <a:xfrm>
            <a:off x="5406190" y="1799221"/>
            <a:ext cx="3031957" cy="177816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354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CC7EE-B8F5-1D5B-7185-08837DA3FB30}"/>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97C6F19B-741D-0379-7B66-A45BE20C9751}"/>
              </a:ext>
            </a:extLst>
          </p:cNvPr>
          <p:cNvPicPr>
            <a:picLocks noChangeAspect="1"/>
          </p:cNvPicPr>
          <p:nvPr/>
        </p:nvPicPr>
        <p:blipFill>
          <a:blip r:embed="rId2"/>
          <a:stretch>
            <a:fillRect/>
          </a:stretch>
        </p:blipFill>
        <p:spPr>
          <a:xfrm>
            <a:off x="204681" y="487163"/>
            <a:ext cx="4400550" cy="2466975"/>
          </a:xfrm>
          <a:prstGeom prst="rect">
            <a:avLst/>
          </a:prstGeom>
        </p:spPr>
      </p:pic>
      <p:cxnSp>
        <p:nvCxnSpPr>
          <p:cNvPr id="6" name="Conector reto 5">
            <a:extLst>
              <a:ext uri="{FF2B5EF4-FFF2-40B4-BE49-F238E27FC236}">
                <a16:creationId xmlns:a16="http://schemas.microsoft.com/office/drawing/2014/main" id="{ED0A2699-5369-11C7-95A8-E5C283A83FFA}"/>
              </a:ext>
            </a:extLst>
          </p:cNvPr>
          <p:cNvCxnSpPr>
            <a:cxnSpLocks/>
          </p:cNvCxnSpPr>
          <p:nvPr/>
        </p:nvCxnSpPr>
        <p:spPr>
          <a:xfrm flipV="1">
            <a:off x="1279834" y="142257"/>
            <a:ext cx="1267326" cy="6898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DE7834B7-EC33-5697-01A4-A3A456B8A852}"/>
              </a:ext>
            </a:extLst>
          </p:cNvPr>
          <p:cNvPicPr>
            <a:picLocks noChangeAspect="1"/>
          </p:cNvPicPr>
          <p:nvPr/>
        </p:nvPicPr>
        <p:blipFill>
          <a:blip r:embed="rId3"/>
          <a:stretch>
            <a:fillRect/>
          </a:stretch>
        </p:blipFill>
        <p:spPr>
          <a:xfrm>
            <a:off x="4053520" y="1549831"/>
            <a:ext cx="8138480" cy="5308169"/>
          </a:xfrm>
          <a:prstGeom prst="rect">
            <a:avLst/>
          </a:prstGeom>
        </p:spPr>
      </p:pic>
    </p:spTree>
    <p:extLst>
      <p:ext uri="{BB962C8B-B14F-4D97-AF65-F5344CB8AC3E}">
        <p14:creationId xmlns:p14="http://schemas.microsoft.com/office/powerpoint/2010/main" val="4108303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94EC5D6-016B-63EA-C794-DD1B351B359E}"/>
              </a:ext>
            </a:extLst>
          </p:cNvPr>
          <p:cNvPicPr>
            <a:picLocks noChangeAspect="1"/>
          </p:cNvPicPr>
          <p:nvPr/>
        </p:nvPicPr>
        <p:blipFill>
          <a:blip r:embed="rId2"/>
          <a:stretch>
            <a:fillRect/>
          </a:stretch>
        </p:blipFill>
        <p:spPr>
          <a:xfrm>
            <a:off x="0" y="1673"/>
            <a:ext cx="12192000" cy="6854653"/>
          </a:xfrm>
          <a:prstGeom prst="rect">
            <a:avLst/>
          </a:prstGeom>
        </p:spPr>
      </p:pic>
      <p:pic>
        <p:nvPicPr>
          <p:cNvPr id="5" name="Imagem 4">
            <a:extLst>
              <a:ext uri="{FF2B5EF4-FFF2-40B4-BE49-F238E27FC236}">
                <a16:creationId xmlns:a16="http://schemas.microsoft.com/office/drawing/2014/main" id="{D344E302-88F9-A382-3C88-D4DA2CDBA5C3}"/>
              </a:ext>
            </a:extLst>
          </p:cNvPr>
          <p:cNvPicPr>
            <a:picLocks noChangeAspect="1"/>
          </p:cNvPicPr>
          <p:nvPr/>
        </p:nvPicPr>
        <p:blipFill>
          <a:blip r:embed="rId3"/>
          <a:stretch>
            <a:fillRect/>
          </a:stretch>
        </p:blipFill>
        <p:spPr>
          <a:xfrm>
            <a:off x="3830128" y="1226624"/>
            <a:ext cx="12192000" cy="6854653"/>
          </a:xfrm>
          <a:prstGeom prst="rect">
            <a:avLst/>
          </a:prstGeom>
        </p:spPr>
      </p:pic>
      <p:sp>
        <p:nvSpPr>
          <p:cNvPr id="6" name="CaixaDeTexto 5">
            <a:extLst>
              <a:ext uri="{FF2B5EF4-FFF2-40B4-BE49-F238E27FC236}">
                <a16:creationId xmlns:a16="http://schemas.microsoft.com/office/drawing/2014/main" id="{0DB79334-3DD2-9FE4-BF53-EF14E61CB4D3}"/>
              </a:ext>
            </a:extLst>
          </p:cNvPr>
          <p:cNvSpPr txBox="1"/>
          <p:nvPr/>
        </p:nvSpPr>
        <p:spPr>
          <a:xfrm>
            <a:off x="7596617" y="3013500"/>
            <a:ext cx="3887628" cy="830997"/>
          </a:xfrm>
          <a:prstGeom prst="rect">
            <a:avLst/>
          </a:prstGeom>
          <a:noFill/>
        </p:spPr>
        <p:txBody>
          <a:bodyPr wrap="square" rtlCol="0">
            <a:spAutoFit/>
          </a:bodyPr>
          <a:lstStyle/>
          <a:p>
            <a:r>
              <a:rPr lang="pt-BR" sz="2400" b="1" dirty="0">
                <a:solidFill>
                  <a:srgbClr val="C00000"/>
                </a:solidFill>
              </a:rPr>
              <a:t>ÚTIL PARA REFERENCIAR AO LONGO DO TEXTO</a:t>
            </a:r>
          </a:p>
        </p:txBody>
      </p:sp>
    </p:spTree>
    <p:extLst>
      <p:ext uri="{BB962C8B-B14F-4D97-AF65-F5344CB8AC3E}">
        <p14:creationId xmlns:p14="http://schemas.microsoft.com/office/powerpoint/2010/main" val="1755083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63624-3422-2697-831E-727D01FC483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6C61B1BB-DCDB-18BF-64DF-F362333A94C1}"/>
              </a:ext>
            </a:extLst>
          </p:cNvPr>
          <p:cNvSpPr txBox="1"/>
          <p:nvPr/>
        </p:nvSpPr>
        <p:spPr>
          <a:xfrm>
            <a:off x="353962" y="251160"/>
            <a:ext cx="8694820" cy="1384995"/>
          </a:xfrm>
          <a:prstGeom prst="rect">
            <a:avLst/>
          </a:prstGeom>
          <a:noFill/>
        </p:spPr>
        <p:txBody>
          <a:bodyPr wrap="square" rtlCol="0">
            <a:spAutoFit/>
          </a:bodyPr>
          <a:lstStyle>
            <a:defPPr>
              <a:defRPr lang="pt-BR"/>
            </a:defPPr>
            <a:lvl1pPr>
              <a:defRPr sz="4800" b="1"/>
            </a:lvl1pPr>
          </a:lstStyle>
          <a:p>
            <a:pPr fontAlgn="base"/>
            <a:r>
              <a:rPr lang="pt-BR" sz="3600" dirty="0"/>
              <a:t>EXERCÍCIO</a:t>
            </a:r>
          </a:p>
          <a:p>
            <a:endParaRPr lang="pt-BR" dirty="0"/>
          </a:p>
        </p:txBody>
      </p:sp>
      <p:sp>
        <p:nvSpPr>
          <p:cNvPr id="16" name="CaixaDeTexto 15">
            <a:extLst>
              <a:ext uri="{FF2B5EF4-FFF2-40B4-BE49-F238E27FC236}">
                <a16:creationId xmlns:a16="http://schemas.microsoft.com/office/drawing/2014/main" id="{A08B4F98-5BC3-98FC-7A3D-59803C08758C}"/>
              </a:ext>
            </a:extLst>
          </p:cNvPr>
          <p:cNvSpPr txBox="1"/>
          <p:nvPr/>
        </p:nvSpPr>
        <p:spPr>
          <a:xfrm>
            <a:off x="353962" y="804769"/>
            <a:ext cx="9984658" cy="1754326"/>
          </a:xfrm>
          <a:prstGeom prst="rect">
            <a:avLst/>
          </a:prstGeom>
          <a:noFill/>
        </p:spPr>
        <p:txBody>
          <a:bodyPr wrap="square" rtlCol="0">
            <a:spAutoFit/>
          </a:bodyPr>
          <a:lstStyle/>
          <a:p>
            <a:r>
              <a:rPr lang="pt-BR" b="1" dirty="0">
                <a:solidFill>
                  <a:srgbClr val="C00000"/>
                </a:solidFill>
              </a:rPr>
              <a:t>Etapa:</a:t>
            </a:r>
          </a:p>
          <a:p>
            <a:pPr marL="285750" indent="-285750">
              <a:buFontTx/>
              <a:buChar char="-"/>
            </a:pPr>
            <a:r>
              <a:rPr lang="pt-BR" b="1" dirty="0">
                <a:solidFill>
                  <a:srgbClr val="C00000"/>
                </a:solidFill>
              </a:rPr>
              <a:t>Mostrar o arquivo “AULA-DE-R-MARKDOWN-</a:t>
            </a:r>
            <a:r>
              <a:rPr lang="pt-BR" b="1" dirty="0" err="1">
                <a:solidFill>
                  <a:srgbClr val="C00000"/>
                </a:solidFill>
              </a:rPr>
              <a:t>HERNANI.Rmd</a:t>
            </a:r>
            <a:r>
              <a:rPr lang="pt-BR" b="1" dirty="0">
                <a:solidFill>
                  <a:srgbClr val="C00000"/>
                </a:solidFill>
              </a:rPr>
              <a:t>”</a:t>
            </a:r>
          </a:p>
          <a:p>
            <a:pPr marL="285750" indent="-285750">
              <a:buFontTx/>
              <a:buChar char="-"/>
            </a:pPr>
            <a:r>
              <a:rPr lang="pt-BR" b="1" dirty="0">
                <a:solidFill>
                  <a:srgbClr val="C00000"/>
                </a:solidFill>
              </a:rPr>
              <a:t>Mostrar base de linguagem YAML</a:t>
            </a:r>
          </a:p>
          <a:p>
            <a:pPr marL="285750" indent="-285750">
              <a:buFontTx/>
              <a:buChar char="-"/>
            </a:pPr>
            <a:r>
              <a:rPr lang="pt-BR" b="1" dirty="0">
                <a:solidFill>
                  <a:srgbClr val="C00000"/>
                </a:solidFill>
              </a:rPr>
              <a:t>Mostrar base de linguagem </a:t>
            </a:r>
            <a:r>
              <a:rPr lang="pt-BR" b="1" dirty="0" err="1">
                <a:solidFill>
                  <a:srgbClr val="C00000"/>
                </a:solidFill>
              </a:rPr>
              <a:t>Markdown</a:t>
            </a:r>
            <a:endParaRPr lang="pt-BR" b="1" dirty="0">
              <a:solidFill>
                <a:srgbClr val="C00000"/>
              </a:solidFill>
            </a:endParaRPr>
          </a:p>
          <a:p>
            <a:pPr marL="285750" indent="-285750">
              <a:buFontTx/>
              <a:buChar char="-"/>
            </a:pPr>
            <a:r>
              <a:rPr lang="pt-BR" b="1" dirty="0">
                <a:solidFill>
                  <a:srgbClr val="C00000"/>
                </a:solidFill>
              </a:rPr>
              <a:t>Mostrar base de comandos dos </a:t>
            </a:r>
            <a:r>
              <a:rPr lang="pt-BR" b="1" dirty="0" err="1">
                <a:solidFill>
                  <a:srgbClr val="C00000"/>
                </a:solidFill>
              </a:rPr>
              <a:t>chunks</a:t>
            </a:r>
            <a:r>
              <a:rPr lang="pt-BR" b="1" dirty="0">
                <a:solidFill>
                  <a:srgbClr val="C00000"/>
                </a:solidFill>
              </a:rPr>
              <a:t> e linguagem R</a:t>
            </a:r>
          </a:p>
          <a:p>
            <a:pPr marL="285750" indent="-285750">
              <a:buFontTx/>
              <a:buChar char="-"/>
            </a:pPr>
            <a:r>
              <a:rPr lang="pt-BR" b="1" dirty="0">
                <a:solidFill>
                  <a:srgbClr val="C00000"/>
                </a:solidFill>
              </a:rPr>
              <a:t>Observar diferenças nos modelos de relatórios </a:t>
            </a:r>
          </a:p>
        </p:txBody>
      </p:sp>
      <p:pic>
        <p:nvPicPr>
          <p:cNvPr id="4" name="Imagem 3">
            <a:extLst>
              <a:ext uri="{FF2B5EF4-FFF2-40B4-BE49-F238E27FC236}">
                <a16:creationId xmlns:a16="http://schemas.microsoft.com/office/drawing/2014/main" id="{20493D4C-2CCE-5D45-2316-CCA6C437B5F3}"/>
              </a:ext>
            </a:extLst>
          </p:cNvPr>
          <p:cNvPicPr>
            <a:picLocks noChangeAspect="1"/>
          </p:cNvPicPr>
          <p:nvPr/>
        </p:nvPicPr>
        <p:blipFill>
          <a:blip r:embed="rId2"/>
          <a:srcRect l="7137" t="2127" r="7218" b="9442"/>
          <a:stretch>
            <a:fillRect/>
          </a:stretch>
        </p:blipFill>
        <p:spPr>
          <a:xfrm>
            <a:off x="1136704" y="4126862"/>
            <a:ext cx="4704735" cy="2731138"/>
          </a:xfrm>
          <a:prstGeom prst="rect">
            <a:avLst/>
          </a:prstGeom>
        </p:spPr>
      </p:pic>
      <p:pic>
        <p:nvPicPr>
          <p:cNvPr id="8" name="Imagem 7">
            <a:extLst>
              <a:ext uri="{FF2B5EF4-FFF2-40B4-BE49-F238E27FC236}">
                <a16:creationId xmlns:a16="http://schemas.microsoft.com/office/drawing/2014/main" id="{C50F5090-45AE-7C57-D2E4-842D47E6F71A}"/>
              </a:ext>
            </a:extLst>
          </p:cNvPr>
          <p:cNvPicPr>
            <a:picLocks noChangeAspect="1"/>
          </p:cNvPicPr>
          <p:nvPr/>
        </p:nvPicPr>
        <p:blipFill>
          <a:blip r:embed="rId3"/>
          <a:stretch>
            <a:fillRect/>
          </a:stretch>
        </p:blipFill>
        <p:spPr>
          <a:xfrm>
            <a:off x="8117314" y="338302"/>
            <a:ext cx="3720724" cy="6519698"/>
          </a:xfrm>
          <a:prstGeom prst="rect">
            <a:avLst/>
          </a:prstGeom>
        </p:spPr>
      </p:pic>
      <p:pic>
        <p:nvPicPr>
          <p:cNvPr id="9" name="Imagem 8">
            <a:extLst>
              <a:ext uri="{FF2B5EF4-FFF2-40B4-BE49-F238E27FC236}">
                <a16:creationId xmlns:a16="http://schemas.microsoft.com/office/drawing/2014/main" id="{000B2881-4B60-2F2A-0359-48400DF423D3}"/>
              </a:ext>
            </a:extLst>
          </p:cNvPr>
          <p:cNvPicPr>
            <a:picLocks noChangeAspect="1"/>
          </p:cNvPicPr>
          <p:nvPr/>
        </p:nvPicPr>
        <p:blipFill>
          <a:blip r:embed="rId4"/>
          <a:stretch>
            <a:fillRect/>
          </a:stretch>
        </p:blipFill>
        <p:spPr>
          <a:xfrm>
            <a:off x="601442" y="2731138"/>
            <a:ext cx="6946490" cy="1139524"/>
          </a:xfrm>
          <a:prstGeom prst="rect">
            <a:avLst/>
          </a:prstGeom>
        </p:spPr>
      </p:pic>
      <p:pic>
        <p:nvPicPr>
          <p:cNvPr id="10" name="Picture 2" descr="PDF Reader - PDF Viewer – Apps no Google Play">
            <a:extLst>
              <a:ext uri="{FF2B5EF4-FFF2-40B4-BE49-F238E27FC236}">
                <a16:creationId xmlns:a16="http://schemas.microsoft.com/office/drawing/2014/main" id="{AE1E7A9F-460F-609A-9BB7-004D48C44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0949" y="136264"/>
            <a:ext cx="404075" cy="4040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ML - Como desabilitar sugestões no campo de texto HTML :: Ser Programador">
            <a:extLst>
              <a:ext uri="{FF2B5EF4-FFF2-40B4-BE49-F238E27FC236}">
                <a16:creationId xmlns:a16="http://schemas.microsoft.com/office/drawing/2014/main" id="{D9F07EA3-A312-13CC-2D43-B384C754E1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086" r="27462"/>
          <a:stretch>
            <a:fillRect/>
          </a:stretch>
        </p:blipFill>
        <p:spPr bwMode="auto">
          <a:xfrm>
            <a:off x="5532710" y="5120242"/>
            <a:ext cx="617457" cy="7443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ompre e baixe o Word Home Edition (PC ou Mac) | Microsoft Store">
            <a:extLst>
              <a:ext uri="{FF2B5EF4-FFF2-40B4-BE49-F238E27FC236}">
                <a16:creationId xmlns:a16="http://schemas.microsoft.com/office/drawing/2014/main" id="{6171E106-6791-D4F4-7366-457E569037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3576" y="3516245"/>
            <a:ext cx="528711" cy="52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F4ABE-0BDC-FED4-D459-4815BA735CCE}"/>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268DD4D3-635F-9E9A-0D6F-7B23A4EAB7EB}"/>
              </a:ext>
            </a:extLst>
          </p:cNvPr>
          <p:cNvPicPr>
            <a:picLocks noChangeAspect="1"/>
          </p:cNvPicPr>
          <p:nvPr/>
        </p:nvPicPr>
        <p:blipFill>
          <a:blip r:embed="rId2"/>
          <a:stretch>
            <a:fillRect/>
          </a:stretch>
        </p:blipFill>
        <p:spPr>
          <a:xfrm>
            <a:off x="2903621" y="1643052"/>
            <a:ext cx="8791073" cy="5054528"/>
          </a:xfrm>
          <a:prstGeom prst="rect">
            <a:avLst/>
          </a:prstGeom>
        </p:spPr>
      </p:pic>
      <p:cxnSp>
        <p:nvCxnSpPr>
          <p:cNvPr id="6" name="Conector reto 5">
            <a:extLst>
              <a:ext uri="{FF2B5EF4-FFF2-40B4-BE49-F238E27FC236}">
                <a16:creationId xmlns:a16="http://schemas.microsoft.com/office/drawing/2014/main" id="{A456744D-8070-1CBD-93BE-1F36BC8BCA69}"/>
              </a:ext>
            </a:extLst>
          </p:cNvPr>
          <p:cNvCxnSpPr>
            <a:cxnSpLocks/>
          </p:cNvCxnSpPr>
          <p:nvPr/>
        </p:nvCxnSpPr>
        <p:spPr>
          <a:xfrm flipH="1" flipV="1">
            <a:off x="2429310" y="2085474"/>
            <a:ext cx="1821848" cy="8983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7FE2A1C-789C-B341-1D85-26E0CCE2B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33" y="128337"/>
            <a:ext cx="2099377" cy="242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779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8030F-4C7A-E58D-69B2-FB67069FADA1}"/>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85DCB050-4593-FDB0-DFEB-431278EDD315}"/>
              </a:ext>
            </a:extLst>
          </p:cNvPr>
          <p:cNvPicPr>
            <a:picLocks noChangeAspect="1"/>
          </p:cNvPicPr>
          <p:nvPr/>
        </p:nvPicPr>
        <p:blipFill>
          <a:blip r:embed="rId2"/>
          <a:stretch>
            <a:fillRect/>
          </a:stretch>
        </p:blipFill>
        <p:spPr>
          <a:xfrm>
            <a:off x="12783" y="56394"/>
            <a:ext cx="9425685" cy="5012617"/>
          </a:xfrm>
          <a:prstGeom prst="rect">
            <a:avLst/>
          </a:prstGeom>
        </p:spPr>
      </p:pic>
      <p:pic>
        <p:nvPicPr>
          <p:cNvPr id="4" name="Imagem 3">
            <a:extLst>
              <a:ext uri="{FF2B5EF4-FFF2-40B4-BE49-F238E27FC236}">
                <a16:creationId xmlns:a16="http://schemas.microsoft.com/office/drawing/2014/main" id="{1652D094-21AE-A423-E035-CA114287D47B}"/>
              </a:ext>
            </a:extLst>
          </p:cNvPr>
          <p:cNvPicPr>
            <a:picLocks noChangeAspect="1"/>
          </p:cNvPicPr>
          <p:nvPr/>
        </p:nvPicPr>
        <p:blipFill>
          <a:blip r:embed="rId3"/>
          <a:stretch>
            <a:fillRect/>
          </a:stretch>
        </p:blipFill>
        <p:spPr>
          <a:xfrm>
            <a:off x="3866639" y="5232232"/>
            <a:ext cx="8047481" cy="1461836"/>
          </a:xfrm>
          <a:prstGeom prst="rect">
            <a:avLst/>
          </a:prstGeom>
        </p:spPr>
      </p:pic>
      <p:cxnSp>
        <p:nvCxnSpPr>
          <p:cNvPr id="5" name="Conector reto 4">
            <a:extLst>
              <a:ext uri="{FF2B5EF4-FFF2-40B4-BE49-F238E27FC236}">
                <a16:creationId xmlns:a16="http://schemas.microsoft.com/office/drawing/2014/main" id="{A2CB69BF-814D-12C3-CE4E-4EFCB97CCE9E}"/>
              </a:ext>
            </a:extLst>
          </p:cNvPr>
          <p:cNvCxnSpPr>
            <a:cxnSpLocks/>
          </p:cNvCxnSpPr>
          <p:nvPr/>
        </p:nvCxnSpPr>
        <p:spPr>
          <a:xfrm>
            <a:off x="4572000" y="3429000"/>
            <a:ext cx="1941095" cy="19671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393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9DB5B-C9AC-38D4-D825-6DC88FD632E0}"/>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18998649-7723-2799-EDE7-E65D12EEDC04}"/>
              </a:ext>
            </a:extLst>
          </p:cNvPr>
          <p:cNvPicPr>
            <a:picLocks noChangeAspect="1"/>
          </p:cNvPicPr>
          <p:nvPr/>
        </p:nvPicPr>
        <p:blipFill>
          <a:blip r:embed="rId2"/>
          <a:srcRect l="-533" t="-920" r="-1"/>
          <a:stretch>
            <a:fillRect/>
          </a:stretch>
        </p:blipFill>
        <p:spPr>
          <a:xfrm>
            <a:off x="1681316" y="1651820"/>
            <a:ext cx="8206556" cy="5443032"/>
          </a:xfrm>
          <a:prstGeom prst="rect">
            <a:avLst/>
          </a:prstGeom>
        </p:spPr>
      </p:pic>
      <p:pic>
        <p:nvPicPr>
          <p:cNvPr id="19458" name="Picture 2" descr="HTML - Como desabilitar sugestões no campo de texto HTML :: Ser Programador">
            <a:extLst>
              <a:ext uri="{FF2B5EF4-FFF2-40B4-BE49-F238E27FC236}">
                <a16:creationId xmlns:a16="http://schemas.microsoft.com/office/drawing/2014/main" id="{9F3AEFF9-C248-301C-3910-E46EE5626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86" r="27462"/>
          <a:stretch>
            <a:fillRect/>
          </a:stretch>
        </p:blipFill>
        <p:spPr bwMode="auto">
          <a:xfrm>
            <a:off x="10555386" y="290812"/>
            <a:ext cx="1250342" cy="1507356"/>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4D88B36D-91FA-8AE2-89CC-7C5CEBA78790}"/>
              </a:ext>
            </a:extLst>
          </p:cNvPr>
          <p:cNvSpPr txBox="1"/>
          <p:nvPr/>
        </p:nvSpPr>
        <p:spPr>
          <a:xfrm>
            <a:off x="236971" y="257159"/>
            <a:ext cx="9984658" cy="1477328"/>
          </a:xfrm>
          <a:prstGeom prst="rect">
            <a:avLst/>
          </a:prstGeom>
          <a:noFill/>
        </p:spPr>
        <p:txBody>
          <a:bodyPr wrap="square" rtlCol="0">
            <a:spAutoFit/>
          </a:bodyPr>
          <a:lstStyle/>
          <a:p>
            <a:r>
              <a:rPr lang="pt-BR" b="1" dirty="0"/>
              <a:t>Etapa: </a:t>
            </a:r>
          </a:p>
          <a:p>
            <a:r>
              <a:rPr lang="pt-BR" b="1" dirty="0">
                <a:solidFill>
                  <a:srgbClr val="C00000"/>
                </a:solidFill>
              </a:rPr>
              <a:t>- Checar se o HTML imprime ok</a:t>
            </a:r>
          </a:p>
          <a:p>
            <a:r>
              <a:rPr lang="pt-BR" b="1" dirty="0">
                <a:solidFill>
                  <a:srgbClr val="C00000"/>
                </a:solidFill>
              </a:rPr>
              <a:t> </a:t>
            </a:r>
          </a:p>
          <a:p>
            <a:endParaRPr lang="pt-BR" b="1" dirty="0">
              <a:solidFill>
                <a:srgbClr val="C00000"/>
              </a:solidFill>
            </a:endParaRPr>
          </a:p>
          <a:p>
            <a:r>
              <a:rPr lang="pt-BR" b="1" dirty="0">
                <a:solidFill>
                  <a:srgbClr val="C00000"/>
                </a:solidFill>
              </a:rPr>
              <a:t>	</a:t>
            </a:r>
            <a:endParaRPr lang="pt-BR" b="1" dirty="0"/>
          </a:p>
        </p:txBody>
      </p:sp>
    </p:spTree>
    <p:extLst>
      <p:ext uri="{BB962C8B-B14F-4D97-AF65-F5344CB8AC3E}">
        <p14:creationId xmlns:p14="http://schemas.microsoft.com/office/powerpoint/2010/main" val="573331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4EED8-0428-3DAB-F998-10D968660099}"/>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1118ACB3-9CC7-43C6-256F-AF973B67959F}"/>
              </a:ext>
            </a:extLst>
          </p:cNvPr>
          <p:cNvPicPr>
            <a:picLocks noChangeAspect="1"/>
          </p:cNvPicPr>
          <p:nvPr/>
        </p:nvPicPr>
        <p:blipFill>
          <a:blip r:embed="rId2"/>
          <a:stretch>
            <a:fillRect/>
          </a:stretch>
        </p:blipFill>
        <p:spPr>
          <a:xfrm>
            <a:off x="805911" y="196633"/>
            <a:ext cx="8204254" cy="6135355"/>
          </a:xfrm>
          <a:prstGeom prst="rect">
            <a:avLst/>
          </a:prstGeom>
        </p:spPr>
      </p:pic>
      <p:cxnSp>
        <p:nvCxnSpPr>
          <p:cNvPr id="8" name="Conector reto 7">
            <a:extLst>
              <a:ext uri="{FF2B5EF4-FFF2-40B4-BE49-F238E27FC236}">
                <a16:creationId xmlns:a16="http://schemas.microsoft.com/office/drawing/2014/main" id="{9488E1BA-8727-C0B1-0407-1A0B98FFC23E}"/>
              </a:ext>
            </a:extLst>
          </p:cNvPr>
          <p:cNvCxnSpPr>
            <a:cxnSpLocks/>
          </p:cNvCxnSpPr>
          <p:nvPr/>
        </p:nvCxnSpPr>
        <p:spPr>
          <a:xfrm flipH="1" flipV="1">
            <a:off x="8392544" y="4265025"/>
            <a:ext cx="1235242" cy="67376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E3CE83E7-9A0F-F67A-8CA1-A6CE8C0C0992}"/>
              </a:ext>
            </a:extLst>
          </p:cNvPr>
          <p:cNvCxnSpPr>
            <a:cxnSpLocks/>
          </p:cNvCxnSpPr>
          <p:nvPr/>
        </p:nvCxnSpPr>
        <p:spPr>
          <a:xfrm flipH="1">
            <a:off x="6096000" y="0"/>
            <a:ext cx="1267326" cy="9304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071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6A5FA-7B1F-FBD2-74BD-BF70FCB84EE4}"/>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0FF7280E-7D74-6E12-F7E9-EB422954A3EF}"/>
              </a:ext>
            </a:extLst>
          </p:cNvPr>
          <p:cNvPicPr>
            <a:picLocks noChangeAspect="1"/>
          </p:cNvPicPr>
          <p:nvPr/>
        </p:nvPicPr>
        <p:blipFill>
          <a:blip r:embed="rId2"/>
          <a:stretch>
            <a:fillRect/>
          </a:stretch>
        </p:blipFill>
        <p:spPr>
          <a:xfrm>
            <a:off x="2776537" y="1085850"/>
            <a:ext cx="6638925" cy="4686300"/>
          </a:xfrm>
          <a:prstGeom prst="rect">
            <a:avLst/>
          </a:prstGeom>
        </p:spPr>
      </p:pic>
      <p:cxnSp>
        <p:nvCxnSpPr>
          <p:cNvPr id="4" name="Conector reto 3">
            <a:extLst>
              <a:ext uri="{FF2B5EF4-FFF2-40B4-BE49-F238E27FC236}">
                <a16:creationId xmlns:a16="http://schemas.microsoft.com/office/drawing/2014/main" id="{C68DC0A8-CA87-ED42-0E5E-1B641E9D6D33}"/>
              </a:ext>
            </a:extLst>
          </p:cNvPr>
          <p:cNvCxnSpPr>
            <a:cxnSpLocks/>
          </p:cNvCxnSpPr>
          <p:nvPr/>
        </p:nvCxnSpPr>
        <p:spPr>
          <a:xfrm flipV="1">
            <a:off x="866274" y="5085347"/>
            <a:ext cx="2486526" cy="101065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81BA8DCF-C143-5F6E-73DF-26C9B342FA8D}"/>
              </a:ext>
            </a:extLst>
          </p:cNvPr>
          <p:cNvCxnSpPr>
            <a:cxnSpLocks/>
          </p:cNvCxnSpPr>
          <p:nvPr/>
        </p:nvCxnSpPr>
        <p:spPr>
          <a:xfrm flipH="1" flipV="1">
            <a:off x="8789822" y="5085347"/>
            <a:ext cx="1235242" cy="67376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063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FB90961-CC2D-653D-655A-622536771AAB}"/>
              </a:ext>
            </a:extLst>
          </p:cNvPr>
          <p:cNvPicPr>
            <a:picLocks noChangeAspect="1"/>
          </p:cNvPicPr>
          <p:nvPr/>
        </p:nvPicPr>
        <p:blipFill>
          <a:blip r:embed="rId2"/>
          <a:stretch>
            <a:fillRect/>
          </a:stretch>
        </p:blipFill>
        <p:spPr>
          <a:xfrm>
            <a:off x="1623351" y="1290186"/>
            <a:ext cx="8945297" cy="5008142"/>
          </a:xfrm>
          <a:prstGeom prst="rect">
            <a:avLst/>
          </a:prstGeom>
        </p:spPr>
      </p:pic>
      <p:cxnSp>
        <p:nvCxnSpPr>
          <p:cNvPr id="4" name="Conector reto 3">
            <a:extLst>
              <a:ext uri="{FF2B5EF4-FFF2-40B4-BE49-F238E27FC236}">
                <a16:creationId xmlns:a16="http://schemas.microsoft.com/office/drawing/2014/main" id="{9462821B-6BD5-7EC9-2666-8E01C89D29A0}"/>
              </a:ext>
            </a:extLst>
          </p:cNvPr>
          <p:cNvCxnSpPr>
            <a:cxnSpLocks/>
          </p:cNvCxnSpPr>
          <p:nvPr/>
        </p:nvCxnSpPr>
        <p:spPr>
          <a:xfrm>
            <a:off x="3962317" y="981948"/>
            <a:ext cx="486696" cy="12683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12B11D7A-F11C-4AED-C5B6-AE9C4C0B2A4E}"/>
              </a:ext>
            </a:extLst>
          </p:cNvPr>
          <p:cNvSpPr txBox="1"/>
          <p:nvPr/>
        </p:nvSpPr>
        <p:spPr>
          <a:xfrm>
            <a:off x="1256024" y="397173"/>
            <a:ext cx="3675302" cy="584775"/>
          </a:xfrm>
          <a:prstGeom prst="rect">
            <a:avLst/>
          </a:prstGeom>
          <a:noFill/>
        </p:spPr>
        <p:txBody>
          <a:bodyPr wrap="none" rtlCol="0">
            <a:spAutoFit/>
          </a:bodyPr>
          <a:lstStyle/>
          <a:p>
            <a:r>
              <a:rPr lang="pt-BR" sz="3200" dirty="0">
                <a:solidFill>
                  <a:srgbClr val="C00000"/>
                </a:solidFill>
              </a:rPr>
              <a:t>Buscar as referencias</a:t>
            </a:r>
          </a:p>
        </p:txBody>
      </p:sp>
    </p:spTree>
    <p:extLst>
      <p:ext uri="{BB962C8B-B14F-4D97-AF65-F5344CB8AC3E}">
        <p14:creationId xmlns:p14="http://schemas.microsoft.com/office/powerpoint/2010/main" val="16242418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029D3-2925-CCD6-6D21-C0511C68849F}"/>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ADCCA731-B8B0-E94A-1C83-5D2CE5ABD70B}"/>
              </a:ext>
            </a:extLst>
          </p:cNvPr>
          <p:cNvPicPr>
            <a:picLocks noChangeAspect="1"/>
          </p:cNvPicPr>
          <p:nvPr/>
        </p:nvPicPr>
        <p:blipFill>
          <a:blip r:embed="rId2"/>
          <a:srcRect t="18125"/>
          <a:stretch>
            <a:fillRect/>
          </a:stretch>
        </p:blipFill>
        <p:spPr>
          <a:xfrm>
            <a:off x="687555" y="525031"/>
            <a:ext cx="9435014" cy="5807938"/>
          </a:xfrm>
          <a:prstGeom prst="rect">
            <a:avLst/>
          </a:prstGeom>
        </p:spPr>
      </p:pic>
      <p:cxnSp>
        <p:nvCxnSpPr>
          <p:cNvPr id="4" name="Conector reto 3">
            <a:extLst>
              <a:ext uri="{FF2B5EF4-FFF2-40B4-BE49-F238E27FC236}">
                <a16:creationId xmlns:a16="http://schemas.microsoft.com/office/drawing/2014/main" id="{FD1D583F-94A1-930D-595F-B026F38C571C}"/>
              </a:ext>
            </a:extLst>
          </p:cNvPr>
          <p:cNvCxnSpPr>
            <a:cxnSpLocks/>
          </p:cNvCxnSpPr>
          <p:nvPr/>
        </p:nvCxnSpPr>
        <p:spPr>
          <a:xfrm flipV="1">
            <a:off x="3048000" y="3801979"/>
            <a:ext cx="1251284" cy="9144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58A08730-C116-933E-C922-A8CD916265D5}"/>
              </a:ext>
            </a:extLst>
          </p:cNvPr>
          <p:cNvCxnSpPr>
            <a:cxnSpLocks/>
          </p:cNvCxnSpPr>
          <p:nvPr/>
        </p:nvCxnSpPr>
        <p:spPr>
          <a:xfrm flipV="1">
            <a:off x="5149516" y="5935579"/>
            <a:ext cx="946484" cy="56147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C0EB29FC-E4C9-6DF3-5646-D82BE318C51A}"/>
              </a:ext>
            </a:extLst>
          </p:cNvPr>
          <p:cNvSpPr txBox="1"/>
          <p:nvPr/>
        </p:nvSpPr>
        <p:spPr>
          <a:xfrm>
            <a:off x="3506534" y="6216316"/>
            <a:ext cx="1585499" cy="584775"/>
          </a:xfrm>
          <a:prstGeom prst="rect">
            <a:avLst/>
          </a:prstGeom>
          <a:noFill/>
        </p:spPr>
        <p:txBody>
          <a:bodyPr wrap="none" rtlCol="0">
            <a:spAutoFit/>
          </a:bodyPr>
          <a:lstStyle/>
          <a:p>
            <a:r>
              <a:rPr lang="pt-BR" sz="3200" dirty="0">
                <a:solidFill>
                  <a:srgbClr val="C00000"/>
                </a:solidFill>
              </a:rPr>
              <a:t>Clica em</a:t>
            </a:r>
          </a:p>
        </p:txBody>
      </p:sp>
      <p:sp>
        <p:nvSpPr>
          <p:cNvPr id="12" name="CaixaDeTexto 11">
            <a:extLst>
              <a:ext uri="{FF2B5EF4-FFF2-40B4-BE49-F238E27FC236}">
                <a16:creationId xmlns:a16="http://schemas.microsoft.com/office/drawing/2014/main" id="{3011658A-CFEC-BA95-D556-C9962B73FBDF}"/>
              </a:ext>
            </a:extLst>
          </p:cNvPr>
          <p:cNvSpPr txBox="1"/>
          <p:nvPr/>
        </p:nvSpPr>
        <p:spPr>
          <a:xfrm>
            <a:off x="1462501" y="4684445"/>
            <a:ext cx="1585499" cy="584775"/>
          </a:xfrm>
          <a:prstGeom prst="rect">
            <a:avLst/>
          </a:prstGeom>
          <a:noFill/>
        </p:spPr>
        <p:txBody>
          <a:bodyPr wrap="none" rtlCol="0">
            <a:spAutoFit/>
          </a:bodyPr>
          <a:lstStyle/>
          <a:p>
            <a:r>
              <a:rPr lang="pt-BR" sz="3200" dirty="0">
                <a:solidFill>
                  <a:srgbClr val="C00000"/>
                </a:solidFill>
              </a:rPr>
              <a:t>Clica em</a:t>
            </a:r>
          </a:p>
        </p:txBody>
      </p:sp>
    </p:spTree>
    <p:extLst>
      <p:ext uri="{BB962C8B-B14F-4D97-AF65-F5344CB8AC3E}">
        <p14:creationId xmlns:p14="http://schemas.microsoft.com/office/powerpoint/2010/main" val="3240891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F0A29-4982-5B75-9C3F-DBE8800713CB}"/>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8705196F-6647-8F73-F93E-AF86E6E390F3}"/>
              </a:ext>
            </a:extLst>
          </p:cNvPr>
          <p:cNvPicPr>
            <a:picLocks noChangeAspect="1"/>
          </p:cNvPicPr>
          <p:nvPr/>
        </p:nvPicPr>
        <p:blipFill>
          <a:blip r:embed="rId2"/>
          <a:stretch>
            <a:fillRect/>
          </a:stretch>
        </p:blipFill>
        <p:spPr>
          <a:xfrm>
            <a:off x="3974585" y="1034592"/>
            <a:ext cx="7261686" cy="3729641"/>
          </a:xfrm>
          <a:prstGeom prst="rect">
            <a:avLst/>
          </a:prstGeom>
        </p:spPr>
      </p:pic>
      <p:cxnSp>
        <p:nvCxnSpPr>
          <p:cNvPr id="4" name="Conector reto 3">
            <a:extLst>
              <a:ext uri="{FF2B5EF4-FFF2-40B4-BE49-F238E27FC236}">
                <a16:creationId xmlns:a16="http://schemas.microsoft.com/office/drawing/2014/main" id="{127180FF-82A1-A49B-BE39-7DF2E2F09FD4}"/>
              </a:ext>
            </a:extLst>
          </p:cNvPr>
          <p:cNvCxnSpPr>
            <a:cxnSpLocks/>
          </p:cNvCxnSpPr>
          <p:nvPr/>
        </p:nvCxnSpPr>
        <p:spPr>
          <a:xfrm flipV="1">
            <a:off x="3191377" y="4154905"/>
            <a:ext cx="946484" cy="56147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AD5C3AD1-24B9-AA3A-D31E-FD70BB664A1F}"/>
              </a:ext>
            </a:extLst>
          </p:cNvPr>
          <p:cNvSpPr txBox="1"/>
          <p:nvPr/>
        </p:nvSpPr>
        <p:spPr>
          <a:xfrm>
            <a:off x="1488125" y="4742771"/>
            <a:ext cx="2627258" cy="1569660"/>
          </a:xfrm>
          <a:prstGeom prst="rect">
            <a:avLst/>
          </a:prstGeom>
          <a:noFill/>
        </p:spPr>
        <p:txBody>
          <a:bodyPr wrap="none" rtlCol="0">
            <a:spAutoFit/>
          </a:bodyPr>
          <a:lstStyle/>
          <a:p>
            <a:r>
              <a:rPr lang="pt-BR" sz="3200" dirty="0">
                <a:solidFill>
                  <a:srgbClr val="C00000"/>
                </a:solidFill>
              </a:rPr>
              <a:t>Copia tudo </a:t>
            </a:r>
          </a:p>
          <a:p>
            <a:r>
              <a:rPr lang="pt-BR" sz="3200" dirty="0">
                <a:solidFill>
                  <a:srgbClr val="C00000"/>
                </a:solidFill>
              </a:rPr>
              <a:t>e salve num </a:t>
            </a:r>
          </a:p>
          <a:p>
            <a:r>
              <a:rPr lang="pt-BR" sz="3200" dirty="0">
                <a:solidFill>
                  <a:srgbClr val="C00000"/>
                </a:solidFill>
              </a:rPr>
              <a:t>bloco de notas</a:t>
            </a:r>
          </a:p>
        </p:txBody>
      </p:sp>
    </p:spTree>
    <p:extLst>
      <p:ext uri="{BB962C8B-B14F-4D97-AF65-F5344CB8AC3E}">
        <p14:creationId xmlns:p14="http://schemas.microsoft.com/office/powerpoint/2010/main" val="2835231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57D5B75-7CD5-37FF-E1EB-BDF560B475CD}"/>
              </a:ext>
            </a:extLst>
          </p:cNvPr>
          <p:cNvPicPr>
            <a:picLocks noChangeAspect="1"/>
          </p:cNvPicPr>
          <p:nvPr/>
        </p:nvPicPr>
        <p:blipFill>
          <a:blip r:embed="rId2"/>
          <a:stretch>
            <a:fillRect/>
          </a:stretch>
        </p:blipFill>
        <p:spPr>
          <a:xfrm>
            <a:off x="602727" y="396025"/>
            <a:ext cx="6067425" cy="6229350"/>
          </a:xfrm>
          <a:prstGeom prst="rect">
            <a:avLst/>
          </a:prstGeom>
        </p:spPr>
      </p:pic>
      <p:cxnSp>
        <p:nvCxnSpPr>
          <p:cNvPr id="4" name="Conector reto 3">
            <a:extLst>
              <a:ext uri="{FF2B5EF4-FFF2-40B4-BE49-F238E27FC236}">
                <a16:creationId xmlns:a16="http://schemas.microsoft.com/office/drawing/2014/main" id="{7D1721C1-762C-49E5-6C6F-F2B66D9205ED}"/>
              </a:ext>
            </a:extLst>
          </p:cNvPr>
          <p:cNvCxnSpPr>
            <a:cxnSpLocks/>
          </p:cNvCxnSpPr>
          <p:nvPr/>
        </p:nvCxnSpPr>
        <p:spPr>
          <a:xfrm flipH="1" flipV="1">
            <a:off x="6278541" y="3008671"/>
            <a:ext cx="1402233" cy="10040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9B882984-5B96-75DD-37FC-36E20181DD42}"/>
              </a:ext>
            </a:extLst>
          </p:cNvPr>
          <p:cNvSpPr txBox="1"/>
          <p:nvPr/>
        </p:nvSpPr>
        <p:spPr>
          <a:xfrm>
            <a:off x="7680774" y="4206485"/>
            <a:ext cx="3042821" cy="1569660"/>
          </a:xfrm>
          <a:prstGeom prst="rect">
            <a:avLst/>
          </a:prstGeom>
          <a:noFill/>
        </p:spPr>
        <p:txBody>
          <a:bodyPr wrap="none" rtlCol="0">
            <a:spAutoFit/>
          </a:bodyPr>
          <a:lstStyle/>
          <a:p>
            <a:r>
              <a:rPr lang="pt-BR" sz="3200" dirty="0">
                <a:solidFill>
                  <a:srgbClr val="C00000"/>
                </a:solidFill>
              </a:rPr>
              <a:t>Salvar como *</a:t>
            </a:r>
            <a:r>
              <a:rPr lang="pt-BR" sz="3200" dirty="0" err="1">
                <a:solidFill>
                  <a:srgbClr val="C00000"/>
                </a:solidFill>
              </a:rPr>
              <a:t>bib</a:t>
            </a:r>
            <a:endParaRPr lang="pt-BR" sz="3200" dirty="0">
              <a:solidFill>
                <a:srgbClr val="C00000"/>
              </a:solidFill>
            </a:endParaRPr>
          </a:p>
          <a:p>
            <a:r>
              <a:rPr lang="pt-BR" sz="3200" dirty="0">
                <a:solidFill>
                  <a:srgbClr val="C00000"/>
                </a:solidFill>
              </a:rPr>
              <a:t>na mesma pasta </a:t>
            </a:r>
          </a:p>
          <a:p>
            <a:r>
              <a:rPr lang="pt-BR" sz="3200" dirty="0">
                <a:solidFill>
                  <a:srgbClr val="C00000"/>
                </a:solidFill>
              </a:rPr>
              <a:t>do *</a:t>
            </a:r>
            <a:r>
              <a:rPr lang="pt-BR" sz="3200" dirty="0" err="1">
                <a:solidFill>
                  <a:srgbClr val="C00000"/>
                </a:solidFill>
              </a:rPr>
              <a:t>Rmd</a:t>
            </a:r>
            <a:r>
              <a:rPr lang="pt-BR" sz="3200" dirty="0">
                <a:solidFill>
                  <a:srgbClr val="C00000"/>
                </a:solidFill>
              </a:rPr>
              <a:t> </a:t>
            </a:r>
          </a:p>
        </p:txBody>
      </p:sp>
      <p:pic>
        <p:nvPicPr>
          <p:cNvPr id="9" name="Imagem 8">
            <a:extLst>
              <a:ext uri="{FF2B5EF4-FFF2-40B4-BE49-F238E27FC236}">
                <a16:creationId xmlns:a16="http://schemas.microsoft.com/office/drawing/2014/main" id="{2618DD25-4D52-E766-1F01-4DDDB69EBC1C}"/>
              </a:ext>
            </a:extLst>
          </p:cNvPr>
          <p:cNvPicPr>
            <a:picLocks noChangeAspect="1"/>
          </p:cNvPicPr>
          <p:nvPr/>
        </p:nvPicPr>
        <p:blipFill>
          <a:blip r:embed="rId3"/>
          <a:srcRect r="42260" b="60867"/>
          <a:stretch>
            <a:fillRect/>
          </a:stretch>
        </p:blipFill>
        <p:spPr>
          <a:xfrm>
            <a:off x="7467307" y="1081855"/>
            <a:ext cx="4571877" cy="1569660"/>
          </a:xfrm>
          <a:prstGeom prst="rect">
            <a:avLst/>
          </a:prstGeom>
        </p:spPr>
      </p:pic>
      <p:cxnSp>
        <p:nvCxnSpPr>
          <p:cNvPr id="10" name="Conector reto 9">
            <a:extLst>
              <a:ext uri="{FF2B5EF4-FFF2-40B4-BE49-F238E27FC236}">
                <a16:creationId xmlns:a16="http://schemas.microsoft.com/office/drawing/2014/main" id="{694F468F-1813-9E1E-6C45-E11FFE45B893}"/>
              </a:ext>
            </a:extLst>
          </p:cNvPr>
          <p:cNvCxnSpPr>
            <a:cxnSpLocks/>
          </p:cNvCxnSpPr>
          <p:nvPr/>
        </p:nvCxnSpPr>
        <p:spPr>
          <a:xfrm flipH="1">
            <a:off x="2661776" y="614638"/>
            <a:ext cx="4482943" cy="40087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F2747E47-A0C2-7C88-4D16-C946EC01364F}"/>
              </a:ext>
            </a:extLst>
          </p:cNvPr>
          <p:cNvSpPr txBox="1"/>
          <p:nvPr/>
        </p:nvSpPr>
        <p:spPr>
          <a:xfrm>
            <a:off x="7289162" y="396025"/>
            <a:ext cx="3587649" cy="584775"/>
          </a:xfrm>
          <a:prstGeom prst="rect">
            <a:avLst/>
          </a:prstGeom>
          <a:noFill/>
        </p:spPr>
        <p:txBody>
          <a:bodyPr wrap="none" rtlCol="0">
            <a:spAutoFit/>
          </a:bodyPr>
          <a:lstStyle/>
          <a:p>
            <a:r>
              <a:rPr lang="pt-BR" sz="3200" dirty="0">
                <a:solidFill>
                  <a:srgbClr val="C00000"/>
                </a:solidFill>
              </a:rPr>
              <a:t>Pode alterar o nome</a:t>
            </a:r>
          </a:p>
        </p:txBody>
      </p:sp>
    </p:spTree>
    <p:extLst>
      <p:ext uri="{BB962C8B-B14F-4D97-AF65-F5344CB8AC3E}">
        <p14:creationId xmlns:p14="http://schemas.microsoft.com/office/powerpoint/2010/main" val="4181062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5F7FD-3897-75A9-5E3F-852E9769E444}"/>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D9A64DF3-41C0-97AC-DFBC-40A64BDEDD28}"/>
              </a:ext>
            </a:extLst>
          </p:cNvPr>
          <p:cNvPicPr>
            <a:picLocks noChangeAspect="1"/>
          </p:cNvPicPr>
          <p:nvPr/>
        </p:nvPicPr>
        <p:blipFill>
          <a:blip r:embed="rId2"/>
          <a:stretch>
            <a:fillRect/>
          </a:stretch>
        </p:blipFill>
        <p:spPr>
          <a:xfrm>
            <a:off x="1746835" y="314325"/>
            <a:ext cx="6067425" cy="6229350"/>
          </a:xfrm>
          <a:prstGeom prst="rect">
            <a:avLst/>
          </a:prstGeom>
        </p:spPr>
      </p:pic>
      <p:cxnSp>
        <p:nvCxnSpPr>
          <p:cNvPr id="4" name="Conector reto 3">
            <a:extLst>
              <a:ext uri="{FF2B5EF4-FFF2-40B4-BE49-F238E27FC236}">
                <a16:creationId xmlns:a16="http://schemas.microsoft.com/office/drawing/2014/main" id="{B6F1C217-A738-FFF4-A40D-B834D7D52186}"/>
              </a:ext>
            </a:extLst>
          </p:cNvPr>
          <p:cNvCxnSpPr>
            <a:cxnSpLocks/>
          </p:cNvCxnSpPr>
          <p:nvPr/>
        </p:nvCxnSpPr>
        <p:spPr>
          <a:xfrm flipH="1" flipV="1">
            <a:off x="6412027" y="4822722"/>
            <a:ext cx="2289521" cy="8406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663E1C28-B1C7-B966-AF5E-A580DA0564A7}"/>
              </a:ext>
            </a:extLst>
          </p:cNvPr>
          <p:cNvCxnSpPr>
            <a:cxnSpLocks/>
          </p:cNvCxnSpPr>
          <p:nvPr/>
        </p:nvCxnSpPr>
        <p:spPr>
          <a:xfrm flipH="1">
            <a:off x="6902245" y="855406"/>
            <a:ext cx="1799303" cy="79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98470BA-89C8-00C0-0B76-B5E0FAA5BDC7}"/>
              </a:ext>
            </a:extLst>
          </p:cNvPr>
          <p:cNvSpPr txBox="1"/>
          <p:nvPr/>
        </p:nvSpPr>
        <p:spPr>
          <a:xfrm>
            <a:off x="8845242" y="437658"/>
            <a:ext cx="2163156" cy="584775"/>
          </a:xfrm>
          <a:prstGeom prst="rect">
            <a:avLst/>
          </a:prstGeom>
          <a:noFill/>
        </p:spPr>
        <p:txBody>
          <a:bodyPr wrap="none" rtlCol="0">
            <a:spAutoFit/>
          </a:bodyPr>
          <a:lstStyle/>
          <a:p>
            <a:r>
              <a:rPr lang="pt-BR" sz="3200" dirty="0">
                <a:solidFill>
                  <a:srgbClr val="C00000"/>
                </a:solidFill>
              </a:rPr>
              <a:t>Ç em </a:t>
            </a:r>
            <a:r>
              <a:rPr lang="pt-BR" sz="3200" dirty="0" err="1">
                <a:solidFill>
                  <a:srgbClr val="C00000"/>
                </a:solidFill>
              </a:rPr>
              <a:t>Bibtex</a:t>
            </a:r>
            <a:endParaRPr lang="pt-BR" sz="3200" dirty="0">
              <a:solidFill>
                <a:srgbClr val="C00000"/>
              </a:solidFill>
            </a:endParaRPr>
          </a:p>
        </p:txBody>
      </p:sp>
      <p:sp>
        <p:nvSpPr>
          <p:cNvPr id="11" name="CaixaDeTexto 10">
            <a:extLst>
              <a:ext uri="{FF2B5EF4-FFF2-40B4-BE49-F238E27FC236}">
                <a16:creationId xmlns:a16="http://schemas.microsoft.com/office/drawing/2014/main" id="{2B99C5E2-0B8D-68F3-8D01-00ED2FED3388}"/>
              </a:ext>
            </a:extLst>
          </p:cNvPr>
          <p:cNvSpPr txBox="1"/>
          <p:nvPr/>
        </p:nvSpPr>
        <p:spPr>
          <a:xfrm>
            <a:off x="8306536" y="5710206"/>
            <a:ext cx="3240567" cy="584775"/>
          </a:xfrm>
          <a:prstGeom prst="rect">
            <a:avLst/>
          </a:prstGeom>
          <a:noFill/>
        </p:spPr>
        <p:txBody>
          <a:bodyPr wrap="none" rtlCol="0">
            <a:spAutoFit/>
          </a:bodyPr>
          <a:lstStyle/>
          <a:p>
            <a:r>
              <a:rPr lang="pt-BR" sz="3200" dirty="0">
                <a:solidFill>
                  <a:srgbClr val="C00000"/>
                </a:solidFill>
              </a:rPr>
              <a:t>acentos em </a:t>
            </a:r>
            <a:r>
              <a:rPr lang="pt-BR" sz="3200" dirty="0" err="1">
                <a:solidFill>
                  <a:srgbClr val="C00000"/>
                </a:solidFill>
              </a:rPr>
              <a:t>Bibtex</a:t>
            </a:r>
            <a:endParaRPr lang="pt-BR" sz="3200" dirty="0">
              <a:solidFill>
                <a:srgbClr val="C00000"/>
              </a:solidFill>
            </a:endParaRPr>
          </a:p>
        </p:txBody>
      </p:sp>
    </p:spTree>
    <p:extLst>
      <p:ext uri="{BB962C8B-B14F-4D97-AF65-F5344CB8AC3E}">
        <p14:creationId xmlns:p14="http://schemas.microsoft.com/office/powerpoint/2010/main" val="185044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E331E9B-8F91-5439-01A6-BF453179E17B}"/>
              </a:ext>
            </a:extLst>
          </p:cNvPr>
          <p:cNvPicPr>
            <a:picLocks noChangeAspect="1"/>
          </p:cNvPicPr>
          <p:nvPr/>
        </p:nvPicPr>
        <p:blipFill>
          <a:blip r:embed="rId2"/>
          <a:srcRect l="34057" t="12786"/>
          <a:stretch>
            <a:fillRect/>
          </a:stretch>
        </p:blipFill>
        <p:spPr>
          <a:xfrm>
            <a:off x="377312" y="2341920"/>
            <a:ext cx="5225846" cy="3638551"/>
          </a:xfrm>
          <a:prstGeom prst="rect">
            <a:avLst/>
          </a:prstGeom>
          <a:ln>
            <a:solidFill>
              <a:schemeClr val="accent1"/>
            </a:solidFill>
          </a:ln>
        </p:spPr>
      </p:pic>
      <p:pic>
        <p:nvPicPr>
          <p:cNvPr id="5" name="Imagem 4">
            <a:extLst>
              <a:ext uri="{FF2B5EF4-FFF2-40B4-BE49-F238E27FC236}">
                <a16:creationId xmlns:a16="http://schemas.microsoft.com/office/drawing/2014/main" id="{17DCEA01-E84F-FB28-A73E-A230299DF550}"/>
              </a:ext>
            </a:extLst>
          </p:cNvPr>
          <p:cNvPicPr>
            <a:picLocks noChangeAspect="1"/>
          </p:cNvPicPr>
          <p:nvPr/>
        </p:nvPicPr>
        <p:blipFill>
          <a:blip r:embed="rId3"/>
          <a:stretch>
            <a:fillRect/>
          </a:stretch>
        </p:blipFill>
        <p:spPr>
          <a:xfrm>
            <a:off x="6778113" y="811468"/>
            <a:ext cx="4800600" cy="1695450"/>
          </a:xfrm>
          <a:prstGeom prst="rect">
            <a:avLst/>
          </a:prstGeom>
          <a:ln>
            <a:solidFill>
              <a:schemeClr val="accent1"/>
            </a:solidFill>
          </a:ln>
        </p:spPr>
      </p:pic>
      <p:pic>
        <p:nvPicPr>
          <p:cNvPr id="7" name="Imagem 6">
            <a:extLst>
              <a:ext uri="{FF2B5EF4-FFF2-40B4-BE49-F238E27FC236}">
                <a16:creationId xmlns:a16="http://schemas.microsoft.com/office/drawing/2014/main" id="{A0208014-7F5B-D39E-C0BE-0F4971B11ABC}"/>
              </a:ext>
            </a:extLst>
          </p:cNvPr>
          <p:cNvPicPr>
            <a:picLocks noChangeAspect="1"/>
          </p:cNvPicPr>
          <p:nvPr/>
        </p:nvPicPr>
        <p:blipFill>
          <a:blip r:embed="rId4"/>
          <a:stretch>
            <a:fillRect/>
          </a:stretch>
        </p:blipFill>
        <p:spPr>
          <a:xfrm>
            <a:off x="6320912" y="2981326"/>
            <a:ext cx="5334000" cy="3638550"/>
          </a:xfrm>
          <a:prstGeom prst="rect">
            <a:avLst/>
          </a:prstGeom>
          <a:ln>
            <a:solidFill>
              <a:schemeClr val="accent1"/>
            </a:solidFill>
          </a:ln>
        </p:spPr>
      </p:pic>
      <p:sp>
        <p:nvSpPr>
          <p:cNvPr id="8" name="CaixaDeTexto 7">
            <a:extLst>
              <a:ext uri="{FF2B5EF4-FFF2-40B4-BE49-F238E27FC236}">
                <a16:creationId xmlns:a16="http://schemas.microsoft.com/office/drawing/2014/main" id="{AE38DE42-8B72-5A51-A5A6-CF9EE5BCAFFE}"/>
              </a:ext>
            </a:extLst>
          </p:cNvPr>
          <p:cNvSpPr txBox="1"/>
          <p:nvPr/>
        </p:nvSpPr>
        <p:spPr>
          <a:xfrm>
            <a:off x="377312" y="391415"/>
            <a:ext cx="5943600" cy="1477328"/>
          </a:xfrm>
          <a:prstGeom prst="rect">
            <a:avLst/>
          </a:prstGeom>
          <a:noFill/>
        </p:spPr>
        <p:txBody>
          <a:bodyPr wrap="square" rtlCol="0">
            <a:spAutoFit/>
          </a:bodyPr>
          <a:lstStyle/>
          <a:p>
            <a:pPr algn="just"/>
            <a:r>
              <a:rPr lang="pt-BR" dirty="0"/>
              <a:t>O uso de acentos e caracteres especiais em arquivos .</a:t>
            </a:r>
            <a:r>
              <a:rPr lang="pt-BR" dirty="0" err="1"/>
              <a:t>bib</a:t>
            </a:r>
            <a:r>
              <a:rPr lang="pt-BR" dirty="0"/>
              <a:t> pode ser um pouco complicado, pois o </a:t>
            </a:r>
            <a:r>
              <a:rPr lang="pt-BR" dirty="0" err="1"/>
              <a:t>BibTeX</a:t>
            </a:r>
            <a:r>
              <a:rPr lang="pt-BR" dirty="0"/>
              <a:t> é uma tecnologia mais antiga que não lida nativamente com caracteres Unicode (como o ç ou ã). Por isso, você precisa usar uma sintaxe especial do </a:t>
            </a:r>
            <a:r>
              <a:rPr lang="pt-BR" dirty="0" err="1"/>
              <a:t>LaTeX</a:t>
            </a:r>
            <a:r>
              <a:rPr lang="pt-BR" dirty="0"/>
              <a:t>.</a:t>
            </a:r>
          </a:p>
        </p:txBody>
      </p:sp>
    </p:spTree>
    <p:extLst>
      <p:ext uri="{BB962C8B-B14F-4D97-AF65-F5344CB8AC3E}">
        <p14:creationId xmlns:p14="http://schemas.microsoft.com/office/powerpoint/2010/main" val="52464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ED79E1F-4D89-18B5-07C1-4716AE137864}"/>
              </a:ext>
            </a:extLst>
          </p:cNvPr>
          <p:cNvSpPr txBox="1"/>
          <p:nvPr/>
        </p:nvSpPr>
        <p:spPr>
          <a:xfrm>
            <a:off x="8763736" y="5577470"/>
            <a:ext cx="2222853" cy="584775"/>
          </a:xfrm>
          <a:prstGeom prst="rect">
            <a:avLst/>
          </a:prstGeom>
          <a:noFill/>
        </p:spPr>
        <p:txBody>
          <a:bodyPr wrap="none" rtlCol="0">
            <a:spAutoFit/>
          </a:bodyPr>
          <a:lstStyle/>
          <a:p>
            <a:r>
              <a:rPr lang="pt-BR" sz="3200" dirty="0" err="1">
                <a:solidFill>
                  <a:srgbClr val="C00000"/>
                </a:solidFill>
              </a:rPr>
              <a:t>doi</a:t>
            </a:r>
            <a:r>
              <a:rPr lang="pt-BR" sz="3200" dirty="0">
                <a:solidFill>
                  <a:srgbClr val="C00000"/>
                </a:solidFill>
              </a:rPr>
              <a:t> + vírgula</a:t>
            </a:r>
          </a:p>
        </p:txBody>
      </p:sp>
      <p:pic>
        <p:nvPicPr>
          <p:cNvPr id="7" name="Imagem 6">
            <a:extLst>
              <a:ext uri="{FF2B5EF4-FFF2-40B4-BE49-F238E27FC236}">
                <a16:creationId xmlns:a16="http://schemas.microsoft.com/office/drawing/2014/main" id="{177175D9-CAAC-2A49-7A4C-C5DADC059A1D}"/>
              </a:ext>
            </a:extLst>
          </p:cNvPr>
          <p:cNvPicPr>
            <a:picLocks noChangeAspect="1"/>
          </p:cNvPicPr>
          <p:nvPr/>
        </p:nvPicPr>
        <p:blipFill>
          <a:blip r:embed="rId2"/>
          <a:stretch>
            <a:fillRect/>
          </a:stretch>
        </p:blipFill>
        <p:spPr>
          <a:xfrm>
            <a:off x="751707" y="849722"/>
            <a:ext cx="8259239" cy="4518691"/>
          </a:xfrm>
          <a:prstGeom prst="rect">
            <a:avLst/>
          </a:prstGeom>
        </p:spPr>
      </p:pic>
      <p:cxnSp>
        <p:nvCxnSpPr>
          <p:cNvPr id="4" name="Conector reto 3">
            <a:extLst>
              <a:ext uri="{FF2B5EF4-FFF2-40B4-BE49-F238E27FC236}">
                <a16:creationId xmlns:a16="http://schemas.microsoft.com/office/drawing/2014/main" id="{EB607F81-4C84-AD6A-F524-30235590F3F4}"/>
              </a:ext>
            </a:extLst>
          </p:cNvPr>
          <p:cNvCxnSpPr>
            <a:cxnSpLocks/>
          </p:cNvCxnSpPr>
          <p:nvPr/>
        </p:nvCxnSpPr>
        <p:spPr>
          <a:xfrm flipH="1" flipV="1">
            <a:off x="6601336" y="4698650"/>
            <a:ext cx="2289521" cy="8406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423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92D13F6-DAA0-53C7-A5F8-8986B5DA6601}"/>
              </a:ext>
            </a:extLst>
          </p:cNvPr>
          <p:cNvPicPr>
            <a:picLocks noChangeAspect="1"/>
          </p:cNvPicPr>
          <p:nvPr/>
        </p:nvPicPr>
        <p:blipFill>
          <a:blip r:embed="rId2"/>
          <a:stretch>
            <a:fillRect/>
          </a:stretch>
        </p:blipFill>
        <p:spPr>
          <a:xfrm>
            <a:off x="523193" y="983993"/>
            <a:ext cx="4935930" cy="2445007"/>
          </a:xfrm>
          <a:prstGeom prst="rect">
            <a:avLst/>
          </a:prstGeom>
        </p:spPr>
      </p:pic>
      <p:pic>
        <p:nvPicPr>
          <p:cNvPr id="5" name="Imagem 4">
            <a:extLst>
              <a:ext uri="{FF2B5EF4-FFF2-40B4-BE49-F238E27FC236}">
                <a16:creationId xmlns:a16="http://schemas.microsoft.com/office/drawing/2014/main" id="{AA67F6F8-F1BC-6150-3450-E3FB01831F9C}"/>
              </a:ext>
            </a:extLst>
          </p:cNvPr>
          <p:cNvPicPr>
            <a:picLocks noChangeAspect="1"/>
          </p:cNvPicPr>
          <p:nvPr/>
        </p:nvPicPr>
        <p:blipFill>
          <a:blip r:embed="rId3"/>
          <a:stretch>
            <a:fillRect/>
          </a:stretch>
        </p:blipFill>
        <p:spPr>
          <a:xfrm>
            <a:off x="582323" y="4082845"/>
            <a:ext cx="4876800" cy="2133600"/>
          </a:xfrm>
          <a:prstGeom prst="rect">
            <a:avLst/>
          </a:prstGeom>
        </p:spPr>
      </p:pic>
      <p:pic>
        <p:nvPicPr>
          <p:cNvPr id="7" name="Imagem 6">
            <a:extLst>
              <a:ext uri="{FF2B5EF4-FFF2-40B4-BE49-F238E27FC236}">
                <a16:creationId xmlns:a16="http://schemas.microsoft.com/office/drawing/2014/main" id="{4DBAAD3E-A95D-702D-0A2E-155611450696}"/>
              </a:ext>
            </a:extLst>
          </p:cNvPr>
          <p:cNvPicPr>
            <a:picLocks noChangeAspect="1"/>
          </p:cNvPicPr>
          <p:nvPr/>
        </p:nvPicPr>
        <p:blipFill>
          <a:blip r:embed="rId4"/>
          <a:stretch>
            <a:fillRect/>
          </a:stretch>
        </p:blipFill>
        <p:spPr>
          <a:xfrm>
            <a:off x="6096000" y="1277808"/>
            <a:ext cx="5876925" cy="1857375"/>
          </a:xfrm>
          <a:prstGeom prst="rect">
            <a:avLst/>
          </a:prstGeom>
        </p:spPr>
      </p:pic>
      <p:pic>
        <p:nvPicPr>
          <p:cNvPr id="9" name="Imagem 8">
            <a:extLst>
              <a:ext uri="{FF2B5EF4-FFF2-40B4-BE49-F238E27FC236}">
                <a16:creationId xmlns:a16="http://schemas.microsoft.com/office/drawing/2014/main" id="{06316A37-1EC3-AF05-5935-C5F30DF2CEDD}"/>
              </a:ext>
            </a:extLst>
          </p:cNvPr>
          <p:cNvPicPr>
            <a:picLocks noChangeAspect="1"/>
          </p:cNvPicPr>
          <p:nvPr/>
        </p:nvPicPr>
        <p:blipFill>
          <a:blip r:embed="rId5"/>
          <a:stretch>
            <a:fillRect/>
          </a:stretch>
        </p:blipFill>
        <p:spPr>
          <a:xfrm>
            <a:off x="6480619" y="4519533"/>
            <a:ext cx="4981575" cy="1562100"/>
          </a:xfrm>
          <a:prstGeom prst="rect">
            <a:avLst/>
          </a:prstGeom>
        </p:spPr>
      </p:pic>
      <p:sp>
        <p:nvSpPr>
          <p:cNvPr id="10" name="CaixaDeTexto 9">
            <a:extLst>
              <a:ext uri="{FF2B5EF4-FFF2-40B4-BE49-F238E27FC236}">
                <a16:creationId xmlns:a16="http://schemas.microsoft.com/office/drawing/2014/main" id="{11CDE8E9-3ED0-8676-5A9A-009902190A07}"/>
              </a:ext>
            </a:extLst>
          </p:cNvPr>
          <p:cNvSpPr txBox="1"/>
          <p:nvPr/>
        </p:nvSpPr>
        <p:spPr>
          <a:xfrm>
            <a:off x="582323" y="399218"/>
            <a:ext cx="990784" cy="584775"/>
          </a:xfrm>
          <a:prstGeom prst="rect">
            <a:avLst/>
          </a:prstGeom>
          <a:noFill/>
        </p:spPr>
        <p:txBody>
          <a:bodyPr wrap="none" rtlCol="0">
            <a:spAutoFit/>
          </a:bodyPr>
          <a:lstStyle/>
          <a:p>
            <a:r>
              <a:rPr lang="pt-BR" sz="3200" dirty="0">
                <a:solidFill>
                  <a:srgbClr val="C00000"/>
                </a:solidFill>
              </a:rPr>
              <a:t>Livro</a:t>
            </a:r>
          </a:p>
        </p:txBody>
      </p:sp>
      <p:sp>
        <p:nvSpPr>
          <p:cNvPr id="11" name="CaixaDeTexto 10">
            <a:extLst>
              <a:ext uri="{FF2B5EF4-FFF2-40B4-BE49-F238E27FC236}">
                <a16:creationId xmlns:a16="http://schemas.microsoft.com/office/drawing/2014/main" id="{C98F2B8C-0B12-3BA2-5CCB-2219BEAE11E8}"/>
              </a:ext>
            </a:extLst>
          </p:cNvPr>
          <p:cNvSpPr txBox="1"/>
          <p:nvPr/>
        </p:nvSpPr>
        <p:spPr>
          <a:xfrm>
            <a:off x="582323" y="3498070"/>
            <a:ext cx="2989729" cy="584775"/>
          </a:xfrm>
          <a:prstGeom prst="rect">
            <a:avLst/>
          </a:prstGeom>
          <a:noFill/>
        </p:spPr>
        <p:txBody>
          <a:bodyPr wrap="none" rtlCol="0">
            <a:spAutoFit/>
          </a:bodyPr>
          <a:lstStyle/>
          <a:p>
            <a:r>
              <a:rPr lang="pt-BR" sz="3200" dirty="0">
                <a:solidFill>
                  <a:srgbClr val="C00000"/>
                </a:solidFill>
              </a:rPr>
              <a:t>Capítulo de livro</a:t>
            </a:r>
          </a:p>
        </p:txBody>
      </p:sp>
      <p:sp>
        <p:nvSpPr>
          <p:cNvPr id="12" name="CaixaDeTexto 11">
            <a:extLst>
              <a:ext uri="{FF2B5EF4-FFF2-40B4-BE49-F238E27FC236}">
                <a16:creationId xmlns:a16="http://schemas.microsoft.com/office/drawing/2014/main" id="{C044F264-E7FC-E08A-D7BE-994D91907F29}"/>
              </a:ext>
            </a:extLst>
          </p:cNvPr>
          <p:cNvSpPr txBox="1"/>
          <p:nvPr/>
        </p:nvSpPr>
        <p:spPr>
          <a:xfrm>
            <a:off x="6129160" y="693033"/>
            <a:ext cx="3370666" cy="584775"/>
          </a:xfrm>
          <a:prstGeom prst="rect">
            <a:avLst/>
          </a:prstGeom>
          <a:noFill/>
        </p:spPr>
        <p:txBody>
          <a:bodyPr wrap="none" rtlCol="0">
            <a:spAutoFit/>
          </a:bodyPr>
          <a:lstStyle/>
          <a:p>
            <a:r>
              <a:rPr lang="pt-BR" sz="3200" dirty="0">
                <a:solidFill>
                  <a:srgbClr val="C00000"/>
                </a:solidFill>
              </a:rPr>
              <a:t>Anais de congresso</a:t>
            </a:r>
          </a:p>
        </p:txBody>
      </p:sp>
      <p:sp>
        <p:nvSpPr>
          <p:cNvPr id="13" name="CaixaDeTexto 12">
            <a:extLst>
              <a:ext uri="{FF2B5EF4-FFF2-40B4-BE49-F238E27FC236}">
                <a16:creationId xmlns:a16="http://schemas.microsoft.com/office/drawing/2014/main" id="{84B39F60-9E68-1147-1D02-9E3E0695A54E}"/>
              </a:ext>
            </a:extLst>
          </p:cNvPr>
          <p:cNvSpPr txBox="1"/>
          <p:nvPr/>
        </p:nvSpPr>
        <p:spPr>
          <a:xfrm>
            <a:off x="6489068" y="3999511"/>
            <a:ext cx="3285643" cy="584775"/>
          </a:xfrm>
          <a:prstGeom prst="rect">
            <a:avLst/>
          </a:prstGeom>
          <a:noFill/>
        </p:spPr>
        <p:txBody>
          <a:bodyPr wrap="none" rtlCol="0">
            <a:spAutoFit/>
          </a:bodyPr>
          <a:lstStyle/>
          <a:p>
            <a:r>
              <a:rPr lang="pt-BR" sz="3200" dirty="0">
                <a:solidFill>
                  <a:srgbClr val="C00000"/>
                </a:solidFill>
              </a:rPr>
              <a:t>Tese de doutorado</a:t>
            </a:r>
          </a:p>
        </p:txBody>
      </p:sp>
    </p:spTree>
    <p:extLst>
      <p:ext uri="{BB962C8B-B14F-4D97-AF65-F5344CB8AC3E}">
        <p14:creationId xmlns:p14="http://schemas.microsoft.com/office/powerpoint/2010/main" val="3945920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DE1E-111B-985B-78B3-807C71AFA68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50B633D7-8B80-07D4-2908-4D08E50973D5}"/>
              </a:ext>
            </a:extLst>
          </p:cNvPr>
          <p:cNvSpPr txBox="1"/>
          <p:nvPr/>
        </p:nvSpPr>
        <p:spPr>
          <a:xfrm>
            <a:off x="353962" y="352783"/>
            <a:ext cx="9984658" cy="2677656"/>
          </a:xfrm>
          <a:prstGeom prst="rect">
            <a:avLst/>
          </a:prstGeom>
          <a:noFill/>
        </p:spPr>
        <p:txBody>
          <a:bodyPr wrap="square" rtlCol="0">
            <a:spAutoFit/>
          </a:bodyPr>
          <a:lstStyle/>
          <a:p>
            <a:r>
              <a:rPr lang="pt-BR" sz="2800" b="1" dirty="0"/>
              <a:t>Etapa:</a:t>
            </a:r>
          </a:p>
          <a:p>
            <a:pPr marL="457200" indent="-457200">
              <a:buFontTx/>
              <a:buChar char="-"/>
            </a:pPr>
            <a:r>
              <a:rPr lang="pt-BR" sz="2800" b="1" dirty="0">
                <a:solidFill>
                  <a:srgbClr val="C00000"/>
                </a:solidFill>
              </a:rPr>
              <a:t>Caso o HTML não funcione, rode o código:</a:t>
            </a:r>
          </a:p>
          <a:p>
            <a:r>
              <a:rPr lang="pt-BR" sz="2800" b="1" dirty="0">
                <a:solidFill>
                  <a:srgbClr val="C00000"/>
                </a:solidFill>
              </a:rPr>
              <a:t>	(Ctrl + Shift + N)</a:t>
            </a:r>
          </a:p>
          <a:p>
            <a:r>
              <a:rPr lang="pt-BR" sz="2800" b="1" dirty="0">
                <a:solidFill>
                  <a:srgbClr val="C00000"/>
                </a:solidFill>
              </a:rPr>
              <a:t> </a:t>
            </a:r>
          </a:p>
          <a:p>
            <a:endParaRPr lang="pt-BR" sz="2800" b="1" dirty="0">
              <a:solidFill>
                <a:srgbClr val="C00000"/>
              </a:solidFill>
            </a:endParaRPr>
          </a:p>
          <a:p>
            <a:r>
              <a:rPr lang="pt-BR" sz="2800" b="1" dirty="0">
                <a:solidFill>
                  <a:srgbClr val="C00000"/>
                </a:solidFill>
              </a:rPr>
              <a:t>	</a:t>
            </a:r>
            <a:endParaRPr lang="pt-BR" sz="2800" b="1" dirty="0"/>
          </a:p>
        </p:txBody>
      </p:sp>
      <p:sp>
        <p:nvSpPr>
          <p:cNvPr id="5" name="CaixaDeTexto 4">
            <a:extLst>
              <a:ext uri="{FF2B5EF4-FFF2-40B4-BE49-F238E27FC236}">
                <a16:creationId xmlns:a16="http://schemas.microsoft.com/office/drawing/2014/main" id="{B3F9C58C-800D-8A6D-5FDA-973ADE1AFB82}"/>
              </a:ext>
            </a:extLst>
          </p:cNvPr>
          <p:cNvSpPr txBox="1"/>
          <p:nvPr/>
        </p:nvSpPr>
        <p:spPr>
          <a:xfrm>
            <a:off x="353962" y="2433600"/>
            <a:ext cx="11484076" cy="3108543"/>
          </a:xfrm>
          <a:prstGeom prst="rect">
            <a:avLst/>
          </a:prstGeom>
          <a:solidFill>
            <a:schemeClr val="bg1"/>
          </a:solidFill>
        </p:spPr>
        <p:txBody>
          <a:bodyPr wrap="square" rtlCol="0">
            <a:spAutoFit/>
          </a:bodyPr>
          <a:lstStyle/>
          <a:p>
            <a:pPr algn="just"/>
            <a:r>
              <a:rPr lang="pt-BR" sz="2800" dirty="0">
                <a:solidFill>
                  <a:srgbClr val="FF0000"/>
                </a:solidFill>
              </a:rPr>
              <a:t>erro: Erro: .</a:t>
            </a:r>
            <a:r>
              <a:rPr lang="pt-BR" sz="2800" dirty="0" err="1">
                <a:solidFill>
                  <a:srgbClr val="FF0000"/>
                </a:solidFill>
              </a:rPr>
              <a:t>onLoad</a:t>
            </a:r>
            <a:r>
              <a:rPr lang="pt-BR" sz="2800" dirty="0">
                <a:solidFill>
                  <a:srgbClr val="FF0000"/>
                </a:solidFill>
              </a:rPr>
              <a:t> falhou em </a:t>
            </a:r>
            <a:r>
              <a:rPr lang="pt-BR" sz="2800" dirty="0" err="1">
                <a:solidFill>
                  <a:srgbClr val="FF0000"/>
                </a:solidFill>
              </a:rPr>
              <a:t>loadNamespace</a:t>
            </a:r>
            <a:r>
              <a:rPr lang="pt-BR" sz="2800" dirty="0">
                <a:solidFill>
                  <a:srgbClr val="FF0000"/>
                </a:solidFill>
              </a:rPr>
              <a:t>() para '</a:t>
            </a:r>
            <a:r>
              <a:rPr lang="pt-BR" sz="2800" dirty="0" err="1">
                <a:solidFill>
                  <a:srgbClr val="FF0000"/>
                </a:solidFill>
              </a:rPr>
              <a:t>bslib</a:t>
            </a:r>
            <a:r>
              <a:rPr lang="pt-BR" sz="2800" dirty="0">
                <a:solidFill>
                  <a:srgbClr val="FF0000"/>
                </a:solidFill>
              </a:rPr>
              <a:t>', detalhes: chamada: </a:t>
            </a:r>
            <a:r>
              <a:rPr lang="pt-BR" sz="2800" dirty="0" err="1">
                <a:solidFill>
                  <a:srgbClr val="FF0000"/>
                </a:solidFill>
              </a:rPr>
              <a:t>loadNamespace</a:t>
            </a:r>
            <a:r>
              <a:rPr lang="pt-BR" sz="2800" dirty="0">
                <a:solidFill>
                  <a:srgbClr val="FF0000"/>
                </a:solidFill>
              </a:rPr>
              <a:t>(i, c(</a:t>
            </a:r>
            <a:r>
              <a:rPr lang="pt-BR" sz="2800" dirty="0" err="1">
                <a:solidFill>
                  <a:srgbClr val="FF0000"/>
                </a:solidFill>
              </a:rPr>
              <a:t>lib.loc</a:t>
            </a:r>
            <a:r>
              <a:rPr lang="pt-BR" sz="2800" dirty="0">
                <a:solidFill>
                  <a:srgbClr val="FF0000"/>
                </a:solidFill>
              </a:rPr>
              <a:t>, .</a:t>
            </a:r>
            <a:r>
              <a:rPr lang="pt-BR" sz="2800" dirty="0" err="1">
                <a:solidFill>
                  <a:srgbClr val="FF0000"/>
                </a:solidFill>
              </a:rPr>
              <a:t>libPaths</a:t>
            </a:r>
            <a:r>
              <a:rPr lang="pt-BR" sz="2800" dirty="0">
                <a:solidFill>
                  <a:srgbClr val="FF0000"/>
                </a:solidFill>
              </a:rPr>
              <a:t>()), </a:t>
            </a:r>
            <a:r>
              <a:rPr lang="pt-BR" sz="2800" dirty="0" err="1">
                <a:solidFill>
                  <a:srgbClr val="FF0000"/>
                </a:solidFill>
              </a:rPr>
              <a:t>versionCheck</a:t>
            </a:r>
            <a:r>
              <a:rPr lang="pt-BR" sz="2800" dirty="0">
                <a:solidFill>
                  <a:srgbClr val="FF0000"/>
                </a:solidFill>
              </a:rPr>
              <a:t> = </a:t>
            </a:r>
            <a:r>
              <a:rPr lang="pt-BR" sz="2800" dirty="0" err="1">
                <a:solidFill>
                  <a:srgbClr val="FF0000"/>
                </a:solidFill>
              </a:rPr>
              <a:t>vI</a:t>
            </a:r>
            <a:r>
              <a:rPr lang="pt-BR" sz="2800" dirty="0">
                <a:solidFill>
                  <a:srgbClr val="FF0000"/>
                </a:solidFill>
              </a:rPr>
              <a:t>[[i]]) erro: </a:t>
            </a:r>
            <a:r>
              <a:rPr lang="pt-BR" sz="2800" dirty="0" err="1">
                <a:solidFill>
                  <a:srgbClr val="FF0000"/>
                </a:solidFill>
              </a:rPr>
              <a:t>namespace</a:t>
            </a:r>
            <a:r>
              <a:rPr lang="pt-BR" sz="2800" dirty="0">
                <a:solidFill>
                  <a:srgbClr val="FF0000"/>
                </a:solidFill>
              </a:rPr>
              <a:t> '</a:t>
            </a:r>
            <a:r>
              <a:rPr lang="pt-BR" sz="2800" dirty="0" err="1">
                <a:solidFill>
                  <a:srgbClr val="FF0000"/>
                </a:solidFill>
              </a:rPr>
              <a:t>fastmap</a:t>
            </a:r>
            <a:r>
              <a:rPr lang="pt-BR" sz="2800" dirty="0">
                <a:solidFill>
                  <a:srgbClr val="FF0000"/>
                </a:solidFill>
              </a:rPr>
              <a:t>' 1.1.1 </a:t>
            </a:r>
            <a:r>
              <a:rPr lang="pt-BR" sz="2800" dirty="0" err="1">
                <a:solidFill>
                  <a:srgbClr val="FF0000"/>
                </a:solidFill>
              </a:rPr>
              <a:t>is</a:t>
            </a:r>
            <a:r>
              <a:rPr lang="pt-BR" sz="2800" dirty="0">
                <a:solidFill>
                  <a:srgbClr val="FF0000"/>
                </a:solidFill>
              </a:rPr>
              <a:t> </a:t>
            </a:r>
            <a:r>
              <a:rPr lang="pt-BR" sz="2800" dirty="0" err="1">
                <a:solidFill>
                  <a:srgbClr val="FF0000"/>
                </a:solidFill>
              </a:rPr>
              <a:t>already</a:t>
            </a:r>
            <a:r>
              <a:rPr lang="pt-BR" sz="2800" dirty="0">
                <a:solidFill>
                  <a:srgbClr val="FF0000"/>
                </a:solidFill>
              </a:rPr>
              <a:t> </a:t>
            </a:r>
            <a:r>
              <a:rPr lang="pt-BR" sz="2800" dirty="0" err="1">
                <a:solidFill>
                  <a:srgbClr val="FF0000"/>
                </a:solidFill>
              </a:rPr>
              <a:t>loaded</a:t>
            </a:r>
            <a:r>
              <a:rPr lang="pt-BR" sz="2800" dirty="0">
                <a:solidFill>
                  <a:srgbClr val="FF0000"/>
                </a:solidFill>
              </a:rPr>
              <a:t>, </a:t>
            </a:r>
            <a:r>
              <a:rPr lang="pt-BR" sz="2800" dirty="0" err="1">
                <a:solidFill>
                  <a:srgbClr val="FF0000"/>
                </a:solidFill>
              </a:rPr>
              <a:t>but</a:t>
            </a:r>
            <a:r>
              <a:rPr lang="pt-BR" sz="2800" dirty="0">
                <a:solidFill>
                  <a:srgbClr val="FF0000"/>
                </a:solidFill>
              </a:rPr>
              <a:t> &gt;= 1.2.0 </a:t>
            </a:r>
            <a:r>
              <a:rPr lang="pt-BR" sz="2800" dirty="0" err="1">
                <a:solidFill>
                  <a:srgbClr val="FF0000"/>
                </a:solidFill>
              </a:rPr>
              <a:t>is</a:t>
            </a:r>
            <a:r>
              <a:rPr lang="pt-BR" sz="2800" dirty="0">
                <a:solidFill>
                  <a:srgbClr val="FF0000"/>
                </a:solidFill>
              </a:rPr>
              <a:t> </a:t>
            </a:r>
            <a:r>
              <a:rPr lang="pt-BR" sz="2800" dirty="0" err="1">
                <a:solidFill>
                  <a:srgbClr val="FF0000"/>
                </a:solidFill>
              </a:rPr>
              <a:t>required</a:t>
            </a:r>
            <a:r>
              <a:rPr lang="pt-BR" sz="2800" dirty="0">
                <a:solidFill>
                  <a:srgbClr val="FF0000"/>
                </a:solidFill>
              </a:rPr>
              <a:t> Execução interrompida</a:t>
            </a:r>
          </a:p>
          <a:p>
            <a:endParaRPr lang="pt-BR" sz="2800" dirty="0"/>
          </a:p>
          <a:p>
            <a:r>
              <a:rPr lang="pt-BR" sz="2800" dirty="0" err="1"/>
              <a:t>remove.packages</a:t>
            </a:r>
            <a:r>
              <a:rPr lang="pt-BR" sz="2800" dirty="0"/>
              <a:t>("</a:t>
            </a:r>
            <a:r>
              <a:rPr lang="pt-BR" sz="2800" dirty="0" err="1"/>
              <a:t>fastmap</a:t>
            </a:r>
            <a:r>
              <a:rPr lang="pt-BR" sz="2800" dirty="0"/>
              <a:t>")</a:t>
            </a:r>
          </a:p>
          <a:p>
            <a:r>
              <a:rPr lang="pt-BR" sz="2800" dirty="0" err="1"/>
              <a:t>install.packages</a:t>
            </a:r>
            <a:r>
              <a:rPr lang="pt-BR" sz="2800" dirty="0"/>
              <a:t>("</a:t>
            </a:r>
            <a:r>
              <a:rPr lang="pt-BR" sz="2800" dirty="0" err="1"/>
              <a:t>fastmap</a:t>
            </a:r>
            <a:r>
              <a:rPr lang="pt-BR" sz="2800" dirty="0"/>
              <a:t>")</a:t>
            </a:r>
          </a:p>
        </p:txBody>
      </p:sp>
    </p:spTree>
    <p:extLst>
      <p:ext uri="{BB962C8B-B14F-4D97-AF65-F5344CB8AC3E}">
        <p14:creationId xmlns:p14="http://schemas.microsoft.com/office/powerpoint/2010/main" val="450912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16087D2-5D70-925B-A3D5-6959F08FB4AD}"/>
              </a:ext>
            </a:extLst>
          </p:cNvPr>
          <p:cNvPicPr>
            <a:picLocks noChangeAspect="1"/>
          </p:cNvPicPr>
          <p:nvPr/>
        </p:nvPicPr>
        <p:blipFill>
          <a:blip r:embed="rId2"/>
          <a:srcRect t="4709" b="5355"/>
          <a:stretch>
            <a:fillRect/>
          </a:stretch>
        </p:blipFill>
        <p:spPr>
          <a:xfrm>
            <a:off x="0" y="324465"/>
            <a:ext cx="12192000" cy="6164825"/>
          </a:xfrm>
          <a:prstGeom prst="rect">
            <a:avLst/>
          </a:prstGeom>
        </p:spPr>
      </p:pic>
      <p:sp>
        <p:nvSpPr>
          <p:cNvPr id="4" name="CaixaDeTexto 3">
            <a:extLst>
              <a:ext uri="{FF2B5EF4-FFF2-40B4-BE49-F238E27FC236}">
                <a16:creationId xmlns:a16="http://schemas.microsoft.com/office/drawing/2014/main" id="{A7114A1D-9364-8D90-9E06-26BFC3A60031}"/>
              </a:ext>
            </a:extLst>
          </p:cNvPr>
          <p:cNvSpPr txBox="1"/>
          <p:nvPr/>
        </p:nvSpPr>
        <p:spPr>
          <a:xfrm>
            <a:off x="5755451" y="1074419"/>
            <a:ext cx="3775201" cy="584775"/>
          </a:xfrm>
          <a:prstGeom prst="rect">
            <a:avLst/>
          </a:prstGeom>
          <a:noFill/>
        </p:spPr>
        <p:txBody>
          <a:bodyPr wrap="none" rtlCol="0">
            <a:spAutoFit/>
          </a:bodyPr>
          <a:lstStyle/>
          <a:p>
            <a:r>
              <a:rPr lang="pt-BR" sz="3200" dirty="0">
                <a:solidFill>
                  <a:srgbClr val="C00000"/>
                </a:solidFill>
              </a:rPr>
              <a:t>Clica com lado direito</a:t>
            </a:r>
          </a:p>
        </p:txBody>
      </p:sp>
      <p:cxnSp>
        <p:nvCxnSpPr>
          <p:cNvPr id="5" name="Conector reto 4">
            <a:extLst>
              <a:ext uri="{FF2B5EF4-FFF2-40B4-BE49-F238E27FC236}">
                <a16:creationId xmlns:a16="http://schemas.microsoft.com/office/drawing/2014/main" id="{C9245B7A-989E-555A-BEBB-08619D6685A9}"/>
              </a:ext>
            </a:extLst>
          </p:cNvPr>
          <p:cNvCxnSpPr>
            <a:cxnSpLocks/>
          </p:cNvCxnSpPr>
          <p:nvPr/>
        </p:nvCxnSpPr>
        <p:spPr>
          <a:xfrm flipH="1">
            <a:off x="5097000" y="1659194"/>
            <a:ext cx="792356" cy="233153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9EB229C4-47B8-B7FA-860C-482C3FA8160E}"/>
              </a:ext>
            </a:extLst>
          </p:cNvPr>
          <p:cNvSpPr txBox="1"/>
          <p:nvPr/>
        </p:nvSpPr>
        <p:spPr>
          <a:xfrm>
            <a:off x="9782376" y="6241147"/>
            <a:ext cx="1078950" cy="584775"/>
          </a:xfrm>
          <a:prstGeom prst="rect">
            <a:avLst/>
          </a:prstGeom>
          <a:noFill/>
        </p:spPr>
        <p:txBody>
          <a:bodyPr wrap="none" rtlCol="0">
            <a:spAutoFit/>
          </a:bodyPr>
          <a:lstStyle/>
          <a:p>
            <a:r>
              <a:rPr lang="pt-BR" sz="3200" dirty="0">
                <a:solidFill>
                  <a:srgbClr val="C00000"/>
                </a:solidFill>
              </a:rPr>
              <a:t>copia</a:t>
            </a:r>
          </a:p>
        </p:txBody>
      </p:sp>
      <p:cxnSp>
        <p:nvCxnSpPr>
          <p:cNvPr id="8" name="Conector reto 7">
            <a:extLst>
              <a:ext uri="{FF2B5EF4-FFF2-40B4-BE49-F238E27FC236}">
                <a16:creationId xmlns:a16="http://schemas.microsoft.com/office/drawing/2014/main" id="{F34B1957-FD60-1544-E549-82C94A14F5D6}"/>
              </a:ext>
            </a:extLst>
          </p:cNvPr>
          <p:cNvCxnSpPr>
            <a:cxnSpLocks/>
          </p:cNvCxnSpPr>
          <p:nvPr/>
        </p:nvCxnSpPr>
        <p:spPr>
          <a:xfrm flipH="1" flipV="1">
            <a:off x="7520652" y="4867761"/>
            <a:ext cx="2010000" cy="162152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0284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662AD30-7817-52BC-B451-A299E9CA26D2}"/>
              </a:ext>
            </a:extLst>
          </p:cNvPr>
          <p:cNvPicPr>
            <a:picLocks noChangeAspect="1"/>
          </p:cNvPicPr>
          <p:nvPr/>
        </p:nvPicPr>
        <p:blipFill>
          <a:blip r:embed="rId2"/>
          <a:srcRect l="9556" t="4064" r="9758" b="15897"/>
          <a:stretch>
            <a:fillRect/>
          </a:stretch>
        </p:blipFill>
        <p:spPr>
          <a:xfrm>
            <a:off x="353960" y="206478"/>
            <a:ext cx="10815603" cy="6032090"/>
          </a:xfrm>
          <a:prstGeom prst="rect">
            <a:avLst/>
          </a:prstGeom>
        </p:spPr>
      </p:pic>
      <p:sp>
        <p:nvSpPr>
          <p:cNvPr id="4" name="CaixaDeTexto 3">
            <a:extLst>
              <a:ext uri="{FF2B5EF4-FFF2-40B4-BE49-F238E27FC236}">
                <a16:creationId xmlns:a16="http://schemas.microsoft.com/office/drawing/2014/main" id="{5F0EFB87-E2F0-148C-4AC8-4EFB9A1CE130}"/>
              </a:ext>
            </a:extLst>
          </p:cNvPr>
          <p:cNvSpPr txBox="1"/>
          <p:nvPr/>
        </p:nvSpPr>
        <p:spPr>
          <a:xfrm>
            <a:off x="9748434" y="4298195"/>
            <a:ext cx="1078950" cy="584775"/>
          </a:xfrm>
          <a:prstGeom prst="rect">
            <a:avLst/>
          </a:prstGeom>
          <a:noFill/>
        </p:spPr>
        <p:txBody>
          <a:bodyPr wrap="none" rtlCol="0">
            <a:spAutoFit/>
          </a:bodyPr>
          <a:lstStyle/>
          <a:p>
            <a:r>
              <a:rPr lang="pt-BR" sz="3200" dirty="0">
                <a:solidFill>
                  <a:srgbClr val="C00000"/>
                </a:solidFill>
              </a:rPr>
              <a:t>copia</a:t>
            </a:r>
          </a:p>
        </p:txBody>
      </p:sp>
      <p:cxnSp>
        <p:nvCxnSpPr>
          <p:cNvPr id="5" name="Conector reto 4">
            <a:extLst>
              <a:ext uri="{FF2B5EF4-FFF2-40B4-BE49-F238E27FC236}">
                <a16:creationId xmlns:a16="http://schemas.microsoft.com/office/drawing/2014/main" id="{D9CEE295-FAE8-1091-35E2-070C4913E4D7}"/>
              </a:ext>
            </a:extLst>
          </p:cNvPr>
          <p:cNvCxnSpPr>
            <a:cxnSpLocks/>
          </p:cNvCxnSpPr>
          <p:nvPr/>
        </p:nvCxnSpPr>
        <p:spPr>
          <a:xfrm flipH="1">
            <a:off x="9159563" y="4676955"/>
            <a:ext cx="588871" cy="4120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029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BE6EF-B868-2917-4F65-0BA5C47CD874}"/>
            </a:ext>
          </a:extLst>
        </p:cNvPr>
        <p:cNvGrpSpPr/>
        <p:nvPr/>
      </p:nvGrpSpPr>
      <p:grpSpPr>
        <a:xfrm>
          <a:off x="0" y="0"/>
          <a:ext cx="0" cy="0"/>
          <a:chOff x="0" y="0"/>
          <a:chExt cx="0" cy="0"/>
        </a:xfrm>
      </p:grpSpPr>
      <p:pic>
        <p:nvPicPr>
          <p:cNvPr id="6" name="Imagem 5">
            <a:extLst>
              <a:ext uri="{FF2B5EF4-FFF2-40B4-BE49-F238E27FC236}">
                <a16:creationId xmlns:a16="http://schemas.microsoft.com/office/drawing/2014/main" id="{F12ECEE5-44A6-33E5-487D-02EA9EED84BC}"/>
              </a:ext>
            </a:extLst>
          </p:cNvPr>
          <p:cNvPicPr>
            <a:picLocks noChangeAspect="1"/>
          </p:cNvPicPr>
          <p:nvPr/>
        </p:nvPicPr>
        <p:blipFill>
          <a:blip r:embed="rId2"/>
          <a:stretch>
            <a:fillRect/>
          </a:stretch>
        </p:blipFill>
        <p:spPr>
          <a:xfrm>
            <a:off x="738187" y="1153937"/>
            <a:ext cx="10715625" cy="4676775"/>
          </a:xfrm>
          <a:prstGeom prst="rect">
            <a:avLst/>
          </a:prstGeom>
        </p:spPr>
      </p:pic>
      <p:cxnSp>
        <p:nvCxnSpPr>
          <p:cNvPr id="2" name="Conector reto 1">
            <a:extLst>
              <a:ext uri="{FF2B5EF4-FFF2-40B4-BE49-F238E27FC236}">
                <a16:creationId xmlns:a16="http://schemas.microsoft.com/office/drawing/2014/main" id="{A5292131-FAF0-9D97-CA89-4582C2DD4B13}"/>
              </a:ext>
            </a:extLst>
          </p:cNvPr>
          <p:cNvCxnSpPr>
            <a:cxnSpLocks/>
          </p:cNvCxnSpPr>
          <p:nvPr/>
        </p:nvCxnSpPr>
        <p:spPr>
          <a:xfrm>
            <a:off x="294468" y="1580827"/>
            <a:ext cx="666427" cy="3874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40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52706-B7C8-BD9E-E2F3-C726F297AC28}"/>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4B655684-A3F7-BB84-2771-C3B246B5F8AD}"/>
              </a:ext>
            </a:extLst>
          </p:cNvPr>
          <p:cNvPicPr>
            <a:picLocks noChangeAspect="1"/>
          </p:cNvPicPr>
          <p:nvPr/>
        </p:nvPicPr>
        <p:blipFill>
          <a:blip r:embed="rId2"/>
          <a:stretch>
            <a:fillRect/>
          </a:stretch>
        </p:blipFill>
        <p:spPr>
          <a:xfrm>
            <a:off x="645695" y="1636294"/>
            <a:ext cx="5715574" cy="4138864"/>
          </a:xfrm>
          <a:prstGeom prst="rect">
            <a:avLst/>
          </a:prstGeom>
        </p:spPr>
      </p:pic>
      <p:cxnSp>
        <p:nvCxnSpPr>
          <p:cNvPr id="4" name="Conector reto 3">
            <a:extLst>
              <a:ext uri="{FF2B5EF4-FFF2-40B4-BE49-F238E27FC236}">
                <a16:creationId xmlns:a16="http://schemas.microsoft.com/office/drawing/2014/main" id="{7D7AB459-3043-5A90-F8B4-41F6012989FA}"/>
              </a:ext>
            </a:extLst>
          </p:cNvPr>
          <p:cNvCxnSpPr>
            <a:cxnSpLocks/>
          </p:cNvCxnSpPr>
          <p:nvPr/>
        </p:nvCxnSpPr>
        <p:spPr>
          <a:xfrm flipH="1" flipV="1">
            <a:off x="4347411" y="3593432"/>
            <a:ext cx="3174266" cy="108180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E5979D14-88B5-4407-BE28-9B6DA35278D4}"/>
              </a:ext>
            </a:extLst>
          </p:cNvPr>
          <p:cNvSpPr txBox="1"/>
          <p:nvPr/>
        </p:nvSpPr>
        <p:spPr>
          <a:xfrm>
            <a:off x="7761957" y="3981806"/>
            <a:ext cx="3930691" cy="2554545"/>
          </a:xfrm>
          <a:prstGeom prst="rect">
            <a:avLst/>
          </a:prstGeom>
          <a:noFill/>
        </p:spPr>
        <p:txBody>
          <a:bodyPr wrap="none" rtlCol="0">
            <a:spAutoFit/>
          </a:bodyPr>
          <a:lstStyle/>
          <a:p>
            <a:r>
              <a:rPr lang="pt-BR" sz="3200" dirty="0">
                <a:solidFill>
                  <a:srgbClr val="C00000"/>
                </a:solidFill>
              </a:rPr>
              <a:t>Se estiver na mesma</a:t>
            </a:r>
          </a:p>
          <a:p>
            <a:r>
              <a:rPr lang="pt-BR" sz="3200" dirty="0">
                <a:solidFill>
                  <a:srgbClr val="C00000"/>
                </a:solidFill>
              </a:rPr>
              <a:t>pasta entre assim,</a:t>
            </a:r>
          </a:p>
          <a:p>
            <a:r>
              <a:rPr lang="pt-BR" sz="3200" dirty="0">
                <a:solidFill>
                  <a:srgbClr val="C00000"/>
                </a:solidFill>
              </a:rPr>
              <a:t>caso contrario</a:t>
            </a:r>
          </a:p>
          <a:p>
            <a:r>
              <a:rPr lang="pt-BR" sz="3200" dirty="0">
                <a:solidFill>
                  <a:srgbClr val="C00000"/>
                </a:solidFill>
              </a:rPr>
              <a:t>especifique o caminho</a:t>
            </a:r>
          </a:p>
          <a:p>
            <a:r>
              <a:rPr lang="pt-BR" sz="3200" dirty="0">
                <a:solidFill>
                  <a:srgbClr val="C00000"/>
                </a:solidFill>
              </a:rPr>
              <a:t>completo</a:t>
            </a:r>
          </a:p>
        </p:txBody>
      </p:sp>
    </p:spTree>
    <p:extLst>
      <p:ext uri="{BB962C8B-B14F-4D97-AF65-F5344CB8AC3E}">
        <p14:creationId xmlns:p14="http://schemas.microsoft.com/office/powerpoint/2010/main" val="32131352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E8174E3-029E-DD79-C3C3-70FD0209AE35}"/>
              </a:ext>
            </a:extLst>
          </p:cNvPr>
          <p:cNvPicPr>
            <a:picLocks noChangeAspect="1"/>
          </p:cNvPicPr>
          <p:nvPr/>
        </p:nvPicPr>
        <p:blipFill>
          <a:blip r:embed="rId2"/>
          <a:stretch>
            <a:fillRect/>
          </a:stretch>
        </p:blipFill>
        <p:spPr>
          <a:xfrm>
            <a:off x="1041758" y="241034"/>
            <a:ext cx="10108484" cy="6375932"/>
          </a:xfrm>
          <a:prstGeom prst="rect">
            <a:avLst/>
          </a:prstGeom>
        </p:spPr>
      </p:pic>
      <p:cxnSp>
        <p:nvCxnSpPr>
          <p:cNvPr id="4" name="Conector reto 3">
            <a:extLst>
              <a:ext uri="{FF2B5EF4-FFF2-40B4-BE49-F238E27FC236}">
                <a16:creationId xmlns:a16="http://schemas.microsoft.com/office/drawing/2014/main" id="{84E01BB1-27D1-BBEA-B475-85E3F2F349CF}"/>
              </a:ext>
            </a:extLst>
          </p:cNvPr>
          <p:cNvCxnSpPr>
            <a:cxnSpLocks/>
          </p:cNvCxnSpPr>
          <p:nvPr/>
        </p:nvCxnSpPr>
        <p:spPr>
          <a:xfrm flipH="1">
            <a:off x="5350301" y="3429000"/>
            <a:ext cx="1448705" cy="115257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B395D0D4-999E-3061-59D9-91C48E7D0810}"/>
              </a:ext>
            </a:extLst>
          </p:cNvPr>
          <p:cNvCxnSpPr>
            <a:cxnSpLocks/>
          </p:cNvCxnSpPr>
          <p:nvPr/>
        </p:nvCxnSpPr>
        <p:spPr>
          <a:xfrm flipH="1">
            <a:off x="7921437" y="4451555"/>
            <a:ext cx="1448705" cy="115257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D8619C59-A449-68B4-98D2-14DFAF9FCC67}"/>
              </a:ext>
            </a:extLst>
          </p:cNvPr>
          <p:cNvSpPr txBox="1"/>
          <p:nvPr/>
        </p:nvSpPr>
        <p:spPr>
          <a:xfrm>
            <a:off x="6885295" y="3001298"/>
            <a:ext cx="2484847" cy="584775"/>
          </a:xfrm>
          <a:prstGeom prst="rect">
            <a:avLst/>
          </a:prstGeom>
          <a:noFill/>
        </p:spPr>
        <p:txBody>
          <a:bodyPr wrap="none" rtlCol="0">
            <a:spAutoFit/>
          </a:bodyPr>
          <a:lstStyle/>
          <a:p>
            <a:r>
              <a:rPr lang="pt-BR" sz="3200" dirty="0">
                <a:solidFill>
                  <a:srgbClr val="C00000"/>
                </a:solidFill>
              </a:rPr>
              <a:t>Citação direta</a:t>
            </a:r>
          </a:p>
        </p:txBody>
      </p:sp>
      <p:sp>
        <p:nvSpPr>
          <p:cNvPr id="8" name="CaixaDeTexto 7">
            <a:extLst>
              <a:ext uri="{FF2B5EF4-FFF2-40B4-BE49-F238E27FC236}">
                <a16:creationId xmlns:a16="http://schemas.microsoft.com/office/drawing/2014/main" id="{802FFEBA-A613-0ADE-E312-5C5E54412BBE}"/>
              </a:ext>
            </a:extLst>
          </p:cNvPr>
          <p:cNvSpPr txBox="1"/>
          <p:nvPr/>
        </p:nvSpPr>
        <p:spPr>
          <a:xfrm>
            <a:off x="9244462" y="3866780"/>
            <a:ext cx="2795830" cy="584775"/>
          </a:xfrm>
          <a:prstGeom prst="rect">
            <a:avLst/>
          </a:prstGeom>
          <a:noFill/>
        </p:spPr>
        <p:txBody>
          <a:bodyPr wrap="none" rtlCol="0">
            <a:spAutoFit/>
          </a:bodyPr>
          <a:lstStyle/>
          <a:p>
            <a:r>
              <a:rPr lang="pt-BR" sz="3200" dirty="0">
                <a:solidFill>
                  <a:srgbClr val="C00000"/>
                </a:solidFill>
              </a:rPr>
              <a:t>Citação indireta</a:t>
            </a:r>
          </a:p>
        </p:txBody>
      </p:sp>
    </p:spTree>
    <p:extLst>
      <p:ext uri="{BB962C8B-B14F-4D97-AF65-F5344CB8AC3E}">
        <p14:creationId xmlns:p14="http://schemas.microsoft.com/office/powerpoint/2010/main" val="2298068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9DCB1-BBA8-431F-0034-6FB8D9FB0539}"/>
            </a:ext>
          </a:extLst>
        </p:cNvPr>
        <p:cNvGrpSpPr/>
        <p:nvPr/>
      </p:nvGrpSpPr>
      <p:grpSpPr>
        <a:xfrm>
          <a:off x="0" y="0"/>
          <a:ext cx="0" cy="0"/>
          <a:chOff x="0" y="0"/>
          <a:chExt cx="0" cy="0"/>
        </a:xfrm>
      </p:grpSpPr>
      <p:pic>
        <p:nvPicPr>
          <p:cNvPr id="3" name="Imagem 2">
            <a:extLst>
              <a:ext uri="{FF2B5EF4-FFF2-40B4-BE49-F238E27FC236}">
                <a16:creationId xmlns:a16="http://schemas.microsoft.com/office/drawing/2014/main" id="{ACE57A8C-D123-1514-C6C8-7726B61EF797}"/>
              </a:ext>
            </a:extLst>
          </p:cNvPr>
          <p:cNvPicPr>
            <a:picLocks noChangeAspect="1"/>
          </p:cNvPicPr>
          <p:nvPr/>
        </p:nvPicPr>
        <p:blipFill>
          <a:blip r:embed="rId2"/>
          <a:srcRect l="34476" t="13101" r="13871" b="7937"/>
          <a:stretch>
            <a:fillRect/>
          </a:stretch>
        </p:blipFill>
        <p:spPr>
          <a:xfrm>
            <a:off x="4055806" y="167862"/>
            <a:ext cx="7492182" cy="6439416"/>
          </a:xfrm>
          <a:prstGeom prst="rect">
            <a:avLst/>
          </a:prstGeom>
        </p:spPr>
      </p:pic>
      <p:cxnSp>
        <p:nvCxnSpPr>
          <p:cNvPr id="4" name="Conector reto 3">
            <a:extLst>
              <a:ext uri="{FF2B5EF4-FFF2-40B4-BE49-F238E27FC236}">
                <a16:creationId xmlns:a16="http://schemas.microsoft.com/office/drawing/2014/main" id="{326A64B0-F7A5-7019-6BC6-319EA083EAFD}"/>
              </a:ext>
            </a:extLst>
          </p:cNvPr>
          <p:cNvCxnSpPr>
            <a:cxnSpLocks/>
          </p:cNvCxnSpPr>
          <p:nvPr/>
        </p:nvCxnSpPr>
        <p:spPr>
          <a:xfrm flipH="1" flipV="1">
            <a:off x="3583857" y="1238865"/>
            <a:ext cx="2190137" cy="113316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2B9FCC0F-09E7-D1CC-3ACB-6E1543B41921}"/>
              </a:ext>
            </a:extLst>
          </p:cNvPr>
          <p:cNvCxnSpPr>
            <a:cxnSpLocks/>
          </p:cNvCxnSpPr>
          <p:nvPr/>
        </p:nvCxnSpPr>
        <p:spPr>
          <a:xfrm flipV="1">
            <a:off x="10145047" y="2179074"/>
            <a:ext cx="1565174" cy="119830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34D5A179-477F-E01F-D478-54492EA48771}"/>
              </a:ext>
            </a:extLst>
          </p:cNvPr>
          <p:cNvCxnSpPr>
            <a:cxnSpLocks/>
          </p:cNvCxnSpPr>
          <p:nvPr/>
        </p:nvCxnSpPr>
        <p:spPr>
          <a:xfrm>
            <a:off x="3082413" y="3908323"/>
            <a:ext cx="1816971" cy="55121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CF4E0E34-B05D-CBF7-3B12-D5505D49D00D}"/>
              </a:ext>
            </a:extLst>
          </p:cNvPr>
          <p:cNvSpPr txBox="1"/>
          <p:nvPr/>
        </p:nvSpPr>
        <p:spPr>
          <a:xfrm>
            <a:off x="1316912" y="3674712"/>
            <a:ext cx="2069797" cy="1569660"/>
          </a:xfrm>
          <a:prstGeom prst="rect">
            <a:avLst/>
          </a:prstGeom>
          <a:noFill/>
        </p:spPr>
        <p:txBody>
          <a:bodyPr wrap="none" rtlCol="0">
            <a:spAutoFit/>
          </a:bodyPr>
          <a:lstStyle/>
          <a:p>
            <a:r>
              <a:rPr lang="pt-BR" sz="3200" dirty="0">
                <a:solidFill>
                  <a:srgbClr val="C00000"/>
                </a:solidFill>
              </a:rPr>
              <a:t>ordem </a:t>
            </a:r>
          </a:p>
          <a:p>
            <a:r>
              <a:rPr lang="pt-BR" sz="3200" dirty="0">
                <a:solidFill>
                  <a:srgbClr val="C00000"/>
                </a:solidFill>
              </a:rPr>
              <a:t>alfabética</a:t>
            </a:r>
          </a:p>
          <a:p>
            <a:r>
              <a:rPr lang="pt-BR" sz="3200" dirty="0">
                <a:solidFill>
                  <a:srgbClr val="C00000"/>
                </a:solidFill>
              </a:rPr>
              <a:t>automática</a:t>
            </a:r>
          </a:p>
        </p:txBody>
      </p:sp>
    </p:spTree>
    <p:extLst>
      <p:ext uri="{BB962C8B-B14F-4D97-AF65-F5344CB8AC3E}">
        <p14:creationId xmlns:p14="http://schemas.microsoft.com/office/powerpoint/2010/main" val="3153494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3323D73-AF74-B907-E46C-0C218DC7F873}"/>
              </a:ext>
            </a:extLst>
          </p:cNvPr>
          <p:cNvPicPr>
            <a:picLocks noChangeAspect="1"/>
          </p:cNvPicPr>
          <p:nvPr/>
        </p:nvPicPr>
        <p:blipFill>
          <a:blip r:embed="rId2"/>
          <a:stretch>
            <a:fillRect/>
          </a:stretch>
        </p:blipFill>
        <p:spPr>
          <a:xfrm>
            <a:off x="3406877" y="1032388"/>
            <a:ext cx="7621537" cy="5385466"/>
          </a:xfrm>
          <a:prstGeom prst="rect">
            <a:avLst/>
          </a:prstGeom>
        </p:spPr>
      </p:pic>
      <p:sp>
        <p:nvSpPr>
          <p:cNvPr id="4" name="CaixaDeTexto 3">
            <a:extLst>
              <a:ext uri="{FF2B5EF4-FFF2-40B4-BE49-F238E27FC236}">
                <a16:creationId xmlns:a16="http://schemas.microsoft.com/office/drawing/2014/main" id="{DD453993-0F34-10B3-8FE7-489803A6008E}"/>
              </a:ext>
            </a:extLst>
          </p:cNvPr>
          <p:cNvSpPr txBox="1"/>
          <p:nvPr/>
        </p:nvSpPr>
        <p:spPr>
          <a:xfrm>
            <a:off x="450641" y="260001"/>
            <a:ext cx="3315138" cy="584775"/>
          </a:xfrm>
          <a:prstGeom prst="rect">
            <a:avLst/>
          </a:prstGeom>
          <a:noFill/>
        </p:spPr>
        <p:txBody>
          <a:bodyPr wrap="none" rtlCol="0">
            <a:spAutoFit/>
          </a:bodyPr>
          <a:lstStyle/>
          <a:p>
            <a:r>
              <a:rPr lang="pt-BR" sz="3200" dirty="0">
                <a:solidFill>
                  <a:srgbClr val="C00000"/>
                </a:solidFill>
              </a:rPr>
              <a:t>Citação de pacotes</a:t>
            </a:r>
          </a:p>
        </p:txBody>
      </p:sp>
      <p:cxnSp>
        <p:nvCxnSpPr>
          <p:cNvPr id="2" name="Conector reto 1">
            <a:extLst>
              <a:ext uri="{FF2B5EF4-FFF2-40B4-BE49-F238E27FC236}">
                <a16:creationId xmlns:a16="http://schemas.microsoft.com/office/drawing/2014/main" id="{934C2E51-0241-3077-EABF-D656CD39B193}"/>
              </a:ext>
            </a:extLst>
          </p:cNvPr>
          <p:cNvCxnSpPr>
            <a:cxnSpLocks/>
          </p:cNvCxnSpPr>
          <p:nvPr/>
        </p:nvCxnSpPr>
        <p:spPr>
          <a:xfrm flipH="1" flipV="1">
            <a:off x="1828800" y="2185261"/>
            <a:ext cx="1524923" cy="8222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FB0417A5-3A73-DE8C-3950-1CCAA1C6E3D8}"/>
              </a:ext>
            </a:extLst>
          </p:cNvPr>
          <p:cNvSpPr txBox="1"/>
          <p:nvPr/>
        </p:nvSpPr>
        <p:spPr>
          <a:xfrm>
            <a:off x="1421316" y="1600486"/>
            <a:ext cx="407484" cy="584775"/>
          </a:xfrm>
          <a:prstGeom prst="rect">
            <a:avLst/>
          </a:prstGeom>
          <a:noFill/>
        </p:spPr>
        <p:txBody>
          <a:bodyPr wrap="none" rtlCol="0">
            <a:spAutoFit/>
          </a:bodyPr>
          <a:lstStyle/>
          <a:p>
            <a:r>
              <a:rPr lang="pt-BR" sz="3200" dirty="0">
                <a:solidFill>
                  <a:srgbClr val="C00000"/>
                </a:solidFill>
              </a:rPr>
              <a:t>R</a:t>
            </a:r>
          </a:p>
        </p:txBody>
      </p:sp>
    </p:spTree>
    <p:extLst>
      <p:ext uri="{BB962C8B-B14F-4D97-AF65-F5344CB8AC3E}">
        <p14:creationId xmlns:p14="http://schemas.microsoft.com/office/powerpoint/2010/main" val="2553148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DF144B9-BA0A-5C39-77EB-D64D220EEFFC}"/>
              </a:ext>
            </a:extLst>
          </p:cNvPr>
          <p:cNvPicPr>
            <a:picLocks noChangeAspect="1"/>
          </p:cNvPicPr>
          <p:nvPr/>
        </p:nvPicPr>
        <p:blipFill>
          <a:blip r:embed="rId2"/>
          <a:stretch>
            <a:fillRect/>
          </a:stretch>
        </p:blipFill>
        <p:spPr>
          <a:xfrm>
            <a:off x="2291463" y="1415845"/>
            <a:ext cx="8074042" cy="4956073"/>
          </a:xfrm>
          <a:prstGeom prst="rect">
            <a:avLst/>
          </a:prstGeom>
        </p:spPr>
      </p:pic>
      <p:sp>
        <p:nvSpPr>
          <p:cNvPr id="4" name="CaixaDeTexto 3">
            <a:extLst>
              <a:ext uri="{FF2B5EF4-FFF2-40B4-BE49-F238E27FC236}">
                <a16:creationId xmlns:a16="http://schemas.microsoft.com/office/drawing/2014/main" id="{38EAE4ED-124D-182B-EC68-1943CD30E57E}"/>
              </a:ext>
            </a:extLst>
          </p:cNvPr>
          <p:cNvSpPr txBox="1"/>
          <p:nvPr/>
        </p:nvSpPr>
        <p:spPr>
          <a:xfrm>
            <a:off x="450641" y="260001"/>
            <a:ext cx="5579733" cy="584775"/>
          </a:xfrm>
          <a:prstGeom prst="rect">
            <a:avLst/>
          </a:prstGeom>
          <a:noFill/>
        </p:spPr>
        <p:txBody>
          <a:bodyPr wrap="none" rtlCol="0">
            <a:spAutoFit/>
          </a:bodyPr>
          <a:lstStyle/>
          <a:p>
            <a:r>
              <a:rPr lang="pt-BR" sz="3200" dirty="0">
                <a:solidFill>
                  <a:srgbClr val="C00000"/>
                </a:solidFill>
              </a:rPr>
              <a:t>Função mais limpa </a:t>
            </a:r>
            <a:r>
              <a:rPr lang="pt-BR" sz="3200" dirty="0">
                <a:solidFill>
                  <a:srgbClr val="C00000"/>
                </a:solidFill>
                <a:latin typeface="Calibri" panose="020F0502020204030204" pitchFamily="34" charset="0"/>
                <a:cs typeface="Calibri" panose="020F0502020204030204" pitchFamily="34" charset="0"/>
              </a:rPr>
              <a:t>→</a:t>
            </a:r>
            <a:r>
              <a:rPr lang="pt-BR" sz="3200" dirty="0">
                <a:solidFill>
                  <a:srgbClr val="C00000"/>
                </a:solidFill>
              </a:rPr>
              <a:t> </a:t>
            </a:r>
            <a:r>
              <a:rPr lang="pt-BR" sz="3200" dirty="0" err="1">
                <a:solidFill>
                  <a:srgbClr val="C00000"/>
                </a:solidFill>
              </a:rPr>
              <a:t>toBibtex</a:t>
            </a:r>
            <a:r>
              <a:rPr lang="pt-BR" sz="3200" dirty="0">
                <a:solidFill>
                  <a:srgbClr val="C00000"/>
                </a:solidFill>
              </a:rPr>
              <a:t>( )</a:t>
            </a:r>
          </a:p>
        </p:txBody>
      </p:sp>
    </p:spTree>
    <p:extLst>
      <p:ext uri="{BB962C8B-B14F-4D97-AF65-F5344CB8AC3E}">
        <p14:creationId xmlns:p14="http://schemas.microsoft.com/office/powerpoint/2010/main" val="1362465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947C559-1CB6-C3CE-7F3F-3386FAA7A8AA}"/>
              </a:ext>
            </a:extLst>
          </p:cNvPr>
          <p:cNvPicPr>
            <a:picLocks noChangeAspect="1"/>
          </p:cNvPicPr>
          <p:nvPr/>
        </p:nvPicPr>
        <p:blipFill>
          <a:blip r:embed="rId2"/>
          <a:stretch>
            <a:fillRect/>
          </a:stretch>
        </p:blipFill>
        <p:spPr>
          <a:xfrm>
            <a:off x="807197" y="1161074"/>
            <a:ext cx="7475895" cy="5568779"/>
          </a:xfrm>
          <a:prstGeom prst="rect">
            <a:avLst/>
          </a:prstGeom>
        </p:spPr>
      </p:pic>
      <p:cxnSp>
        <p:nvCxnSpPr>
          <p:cNvPr id="2" name="Conector reto 1">
            <a:extLst>
              <a:ext uri="{FF2B5EF4-FFF2-40B4-BE49-F238E27FC236}">
                <a16:creationId xmlns:a16="http://schemas.microsoft.com/office/drawing/2014/main" id="{0305F8B3-316E-F353-4518-BD9CF378568D}"/>
              </a:ext>
            </a:extLst>
          </p:cNvPr>
          <p:cNvCxnSpPr>
            <a:cxnSpLocks/>
          </p:cNvCxnSpPr>
          <p:nvPr/>
        </p:nvCxnSpPr>
        <p:spPr>
          <a:xfrm flipV="1">
            <a:off x="4912963" y="712922"/>
            <a:ext cx="1704813" cy="111587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2DA2BEEB-9FB8-FEF7-2A9E-CC60CB48CB31}"/>
              </a:ext>
            </a:extLst>
          </p:cNvPr>
          <p:cNvSpPr txBox="1"/>
          <p:nvPr/>
        </p:nvSpPr>
        <p:spPr>
          <a:xfrm>
            <a:off x="6210292" y="128147"/>
            <a:ext cx="1450012" cy="584775"/>
          </a:xfrm>
          <a:prstGeom prst="rect">
            <a:avLst/>
          </a:prstGeom>
          <a:noFill/>
        </p:spPr>
        <p:txBody>
          <a:bodyPr wrap="none" rtlCol="0">
            <a:spAutoFit/>
          </a:bodyPr>
          <a:lstStyle/>
          <a:p>
            <a:r>
              <a:rPr lang="pt-BR" sz="3200" dirty="0">
                <a:solidFill>
                  <a:srgbClr val="C00000"/>
                </a:solidFill>
              </a:rPr>
              <a:t>ggplot2</a:t>
            </a:r>
          </a:p>
        </p:txBody>
      </p:sp>
    </p:spTree>
    <p:extLst>
      <p:ext uri="{BB962C8B-B14F-4D97-AF65-F5344CB8AC3E}">
        <p14:creationId xmlns:p14="http://schemas.microsoft.com/office/powerpoint/2010/main" val="1058513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09F13CD-5765-5BBF-F04A-4E660BB5DDC9}"/>
              </a:ext>
            </a:extLst>
          </p:cNvPr>
          <p:cNvPicPr>
            <a:picLocks noChangeAspect="1"/>
          </p:cNvPicPr>
          <p:nvPr/>
        </p:nvPicPr>
        <p:blipFill>
          <a:blip r:embed="rId2"/>
          <a:stretch>
            <a:fillRect/>
          </a:stretch>
        </p:blipFill>
        <p:spPr>
          <a:xfrm>
            <a:off x="899914" y="1358388"/>
            <a:ext cx="10038898" cy="4141224"/>
          </a:xfrm>
          <a:prstGeom prst="rect">
            <a:avLst/>
          </a:prstGeom>
        </p:spPr>
      </p:pic>
      <p:cxnSp>
        <p:nvCxnSpPr>
          <p:cNvPr id="2" name="Conector reto 1">
            <a:extLst>
              <a:ext uri="{FF2B5EF4-FFF2-40B4-BE49-F238E27FC236}">
                <a16:creationId xmlns:a16="http://schemas.microsoft.com/office/drawing/2014/main" id="{A4018462-2F90-7C62-6A92-487B314F1D80}"/>
              </a:ext>
            </a:extLst>
          </p:cNvPr>
          <p:cNvCxnSpPr>
            <a:cxnSpLocks/>
          </p:cNvCxnSpPr>
          <p:nvPr/>
        </p:nvCxnSpPr>
        <p:spPr>
          <a:xfrm flipV="1">
            <a:off x="3348659" y="1038386"/>
            <a:ext cx="1704813" cy="111587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04F9FA29-50BE-C338-90E3-49170D1F981C}"/>
              </a:ext>
            </a:extLst>
          </p:cNvPr>
          <p:cNvSpPr txBox="1"/>
          <p:nvPr/>
        </p:nvSpPr>
        <p:spPr>
          <a:xfrm>
            <a:off x="3979561" y="453611"/>
            <a:ext cx="4863447" cy="584775"/>
          </a:xfrm>
          <a:prstGeom prst="rect">
            <a:avLst/>
          </a:prstGeom>
          <a:noFill/>
        </p:spPr>
        <p:txBody>
          <a:bodyPr wrap="none" rtlCol="0">
            <a:spAutoFit/>
          </a:bodyPr>
          <a:lstStyle/>
          <a:p>
            <a:r>
              <a:rPr lang="pt-BR" sz="3200" dirty="0">
                <a:solidFill>
                  <a:srgbClr val="C00000"/>
                </a:solidFill>
              </a:rPr>
              <a:t>Arquivos utilizados no script</a:t>
            </a:r>
          </a:p>
        </p:txBody>
      </p:sp>
    </p:spTree>
    <p:extLst>
      <p:ext uri="{BB962C8B-B14F-4D97-AF65-F5344CB8AC3E}">
        <p14:creationId xmlns:p14="http://schemas.microsoft.com/office/powerpoint/2010/main" val="2025974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F89C5-3620-3DAC-D6FA-7E15B759BCEF}"/>
            </a:ext>
          </a:extLst>
        </p:cNvPr>
        <p:cNvGrpSpPr/>
        <p:nvPr/>
      </p:nvGrpSpPr>
      <p:grpSpPr>
        <a:xfrm>
          <a:off x="0" y="0"/>
          <a:ext cx="0" cy="0"/>
          <a:chOff x="0" y="0"/>
          <a:chExt cx="0" cy="0"/>
        </a:xfrm>
      </p:grpSpPr>
      <p:pic>
        <p:nvPicPr>
          <p:cNvPr id="6" name="Imagem 5">
            <a:extLst>
              <a:ext uri="{FF2B5EF4-FFF2-40B4-BE49-F238E27FC236}">
                <a16:creationId xmlns:a16="http://schemas.microsoft.com/office/drawing/2014/main" id="{DAB1D127-C3A9-9E95-E5D0-D7646C039B45}"/>
              </a:ext>
            </a:extLst>
          </p:cNvPr>
          <p:cNvPicPr>
            <a:picLocks noChangeAspect="1"/>
          </p:cNvPicPr>
          <p:nvPr/>
        </p:nvPicPr>
        <p:blipFill>
          <a:blip r:embed="rId2"/>
          <a:stretch>
            <a:fillRect/>
          </a:stretch>
        </p:blipFill>
        <p:spPr>
          <a:xfrm>
            <a:off x="1850494" y="1787550"/>
            <a:ext cx="8045462" cy="5189371"/>
          </a:xfrm>
          <a:prstGeom prst="rect">
            <a:avLst/>
          </a:prstGeom>
        </p:spPr>
      </p:pic>
      <p:sp>
        <p:nvSpPr>
          <p:cNvPr id="2" name="CaixaDeTexto 1">
            <a:extLst>
              <a:ext uri="{FF2B5EF4-FFF2-40B4-BE49-F238E27FC236}">
                <a16:creationId xmlns:a16="http://schemas.microsoft.com/office/drawing/2014/main" id="{67ECD318-99BA-3D5F-DA15-259FD86B6703}"/>
              </a:ext>
            </a:extLst>
          </p:cNvPr>
          <p:cNvSpPr txBox="1"/>
          <p:nvPr/>
        </p:nvSpPr>
        <p:spPr>
          <a:xfrm>
            <a:off x="356848" y="125628"/>
            <a:ext cx="9984658" cy="2246769"/>
          </a:xfrm>
          <a:prstGeom prst="rect">
            <a:avLst/>
          </a:prstGeom>
          <a:noFill/>
        </p:spPr>
        <p:txBody>
          <a:bodyPr wrap="square" rtlCol="0">
            <a:spAutoFit/>
          </a:bodyPr>
          <a:lstStyle/>
          <a:p>
            <a:r>
              <a:rPr lang="pt-BR" sz="2800" b="1" dirty="0"/>
              <a:t>Etapa: </a:t>
            </a:r>
          </a:p>
          <a:p>
            <a:r>
              <a:rPr lang="pt-BR" sz="2800" b="1" dirty="0">
                <a:solidFill>
                  <a:srgbClr val="C00000"/>
                </a:solidFill>
              </a:rPr>
              <a:t>- Checar se o WORD imprime ok</a:t>
            </a:r>
          </a:p>
          <a:p>
            <a:r>
              <a:rPr lang="pt-BR" sz="2800" b="1" dirty="0">
                <a:solidFill>
                  <a:srgbClr val="C00000"/>
                </a:solidFill>
              </a:rPr>
              <a:t> </a:t>
            </a:r>
          </a:p>
          <a:p>
            <a:endParaRPr lang="pt-BR" sz="2800" b="1" dirty="0">
              <a:solidFill>
                <a:srgbClr val="C00000"/>
              </a:solidFill>
            </a:endParaRPr>
          </a:p>
          <a:p>
            <a:r>
              <a:rPr lang="pt-BR" sz="2800" b="1" dirty="0">
                <a:solidFill>
                  <a:srgbClr val="C00000"/>
                </a:solidFill>
              </a:rPr>
              <a:t>	</a:t>
            </a:r>
            <a:endParaRPr lang="pt-BR" sz="2800" b="1" dirty="0"/>
          </a:p>
        </p:txBody>
      </p:sp>
      <p:pic>
        <p:nvPicPr>
          <p:cNvPr id="20482" name="Picture 2" descr="Compre e baixe o Word Home Edition (PC ou Mac) | Microsoft Store">
            <a:extLst>
              <a:ext uri="{FF2B5EF4-FFF2-40B4-BE49-F238E27FC236}">
                <a16:creationId xmlns:a16="http://schemas.microsoft.com/office/drawing/2014/main" id="{35829B72-18BD-2AE5-EDBD-F4C156957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80" y="125628"/>
            <a:ext cx="1894901" cy="189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364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A2D9C49-5B4A-0D70-65E9-7D937D8DEA9F}"/>
              </a:ext>
            </a:extLst>
          </p:cNvPr>
          <p:cNvPicPr>
            <a:picLocks noChangeAspect="1"/>
          </p:cNvPicPr>
          <p:nvPr/>
        </p:nvPicPr>
        <p:blipFill>
          <a:blip r:embed="rId2"/>
          <a:srcRect b="4924"/>
          <a:stretch>
            <a:fillRect/>
          </a:stretch>
        </p:blipFill>
        <p:spPr>
          <a:xfrm>
            <a:off x="0" y="1674"/>
            <a:ext cx="12192000" cy="6517114"/>
          </a:xfrm>
          <a:prstGeom prst="rect">
            <a:avLst/>
          </a:prstGeom>
        </p:spPr>
      </p:pic>
      <p:cxnSp>
        <p:nvCxnSpPr>
          <p:cNvPr id="2" name="Conector reto 1">
            <a:extLst>
              <a:ext uri="{FF2B5EF4-FFF2-40B4-BE49-F238E27FC236}">
                <a16:creationId xmlns:a16="http://schemas.microsoft.com/office/drawing/2014/main" id="{6C48501C-32B2-9006-06B6-B29B3155AB7B}"/>
              </a:ext>
            </a:extLst>
          </p:cNvPr>
          <p:cNvCxnSpPr>
            <a:cxnSpLocks/>
          </p:cNvCxnSpPr>
          <p:nvPr/>
        </p:nvCxnSpPr>
        <p:spPr>
          <a:xfrm flipV="1">
            <a:off x="8695574" y="1255077"/>
            <a:ext cx="1254338" cy="387457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1C60A8D4-3FF2-13C6-6D47-925A04A13DE0}"/>
              </a:ext>
            </a:extLst>
          </p:cNvPr>
          <p:cNvSpPr txBox="1"/>
          <p:nvPr/>
        </p:nvSpPr>
        <p:spPr>
          <a:xfrm>
            <a:off x="9326476" y="670302"/>
            <a:ext cx="1795492" cy="584775"/>
          </a:xfrm>
          <a:prstGeom prst="rect">
            <a:avLst/>
          </a:prstGeom>
          <a:noFill/>
        </p:spPr>
        <p:txBody>
          <a:bodyPr wrap="none" rtlCol="0">
            <a:spAutoFit/>
          </a:bodyPr>
          <a:lstStyle/>
          <a:p>
            <a:r>
              <a:rPr lang="pt-BR" sz="3200" dirty="0">
                <a:solidFill>
                  <a:srgbClr val="C00000"/>
                </a:solidFill>
              </a:rPr>
              <a:t>Descrição</a:t>
            </a:r>
          </a:p>
        </p:txBody>
      </p:sp>
    </p:spTree>
    <p:extLst>
      <p:ext uri="{BB962C8B-B14F-4D97-AF65-F5344CB8AC3E}">
        <p14:creationId xmlns:p14="http://schemas.microsoft.com/office/powerpoint/2010/main" val="4277351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F3BDBA7-41BB-CE04-6F61-C506121300DB}"/>
              </a:ext>
            </a:extLst>
          </p:cNvPr>
          <p:cNvPicPr>
            <a:picLocks noChangeAspect="1"/>
          </p:cNvPicPr>
          <p:nvPr/>
        </p:nvPicPr>
        <p:blipFill>
          <a:blip r:embed="rId2"/>
          <a:stretch>
            <a:fillRect/>
          </a:stretch>
        </p:blipFill>
        <p:spPr>
          <a:xfrm>
            <a:off x="436461" y="880447"/>
            <a:ext cx="10899891" cy="5313876"/>
          </a:xfrm>
          <a:prstGeom prst="rect">
            <a:avLst/>
          </a:prstGeom>
        </p:spPr>
      </p:pic>
      <p:cxnSp>
        <p:nvCxnSpPr>
          <p:cNvPr id="2" name="Conector reto 1">
            <a:extLst>
              <a:ext uri="{FF2B5EF4-FFF2-40B4-BE49-F238E27FC236}">
                <a16:creationId xmlns:a16="http://schemas.microsoft.com/office/drawing/2014/main" id="{B1AC33D7-5F72-53D7-D4B9-62434D06DA97}"/>
              </a:ext>
            </a:extLst>
          </p:cNvPr>
          <p:cNvCxnSpPr>
            <a:cxnSpLocks/>
          </p:cNvCxnSpPr>
          <p:nvPr/>
        </p:nvCxnSpPr>
        <p:spPr>
          <a:xfrm flipV="1">
            <a:off x="7423688" y="775182"/>
            <a:ext cx="1146875" cy="99162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B4DB121E-0ADE-4223-DFAA-99136A1096F3}"/>
              </a:ext>
            </a:extLst>
          </p:cNvPr>
          <p:cNvSpPr txBox="1"/>
          <p:nvPr/>
        </p:nvSpPr>
        <p:spPr>
          <a:xfrm>
            <a:off x="8303588" y="190407"/>
            <a:ext cx="2378985" cy="584775"/>
          </a:xfrm>
          <a:prstGeom prst="rect">
            <a:avLst/>
          </a:prstGeom>
          <a:noFill/>
        </p:spPr>
        <p:txBody>
          <a:bodyPr wrap="none" rtlCol="0">
            <a:spAutoFit/>
          </a:bodyPr>
          <a:lstStyle/>
          <a:p>
            <a:r>
              <a:rPr lang="pt-BR" sz="3200" dirty="0">
                <a:solidFill>
                  <a:srgbClr val="C00000"/>
                </a:solidFill>
              </a:rPr>
              <a:t>Escreve o </a:t>
            </a:r>
            <a:r>
              <a:rPr lang="pt-BR" sz="3200" dirty="0" err="1">
                <a:solidFill>
                  <a:srgbClr val="C00000"/>
                </a:solidFill>
              </a:rPr>
              <a:t>Bib</a:t>
            </a:r>
            <a:endParaRPr lang="pt-BR" sz="3200" dirty="0">
              <a:solidFill>
                <a:srgbClr val="C00000"/>
              </a:solidFill>
            </a:endParaRPr>
          </a:p>
        </p:txBody>
      </p:sp>
    </p:spTree>
    <p:extLst>
      <p:ext uri="{BB962C8B-B14F-4D97-AF65-F5344CB8AC3E}">
        <p14:creationId xmlns:p14="http://schemas.microsoft.com/office/powerpoint/2010/main" val="9512878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DC10B5D1-C51A-57D1-5B8A-8D882C7EF687}"/>
              </a:ext>
            </a:extLst>
          </p:cNvPr>
          <p:cNvPicPr>
            <a:picLocks noChangeAspect="1"/>
          </p:cNvPicPr>
          <p:nvPr/>
        </p:nvPicPr>
        <p:blipFill>
          <a:blip r:embed="rId2"/>
          <a:stretch>
            <a:fillRect/>
          </a:stretch>
        </p:blipFill>
        <p:spPr>
          <a:xfrm>
            <a:off x="552296" y="579334"/>
            <a:ext cx="6810375" cy="3457575"/>
          </a:xfrm>
          <a:prstGeom prst="rect">
            <a:avLst/>
          </a:prstGeom>
        </p:spPr>
      </p:pic>
      <p:pic>
        <p:nvPicPr>
          <p:cNvPr id="7" name="Imagem 6">
            <a:extLst>
              <a:ext uri="{FF2B5EF4-FFF2-40B4-BE49-F238E27FC236}">
                <a16:creationId xmlns:a16="http://schemas.microsoft.com/office/drawing/2014/main" id="{A26F3CD2-915A-6514-599A-E5F1CE7EA897}"/>
              </a:ext>
            </a:extLst>
          </p:cNvPr>
          <p:cNvPicPr>
            <a:picLocks noChangeAspect="1"/>
          </p:cNvPicPr>
          <p:nvPr/>
        </p:nvPicPr>
        <p:blipFill>
          <a:blip r:embed="rId3"/>
          <a:stretch>
            <a:fillRect/>
          </a:stretch>
        </p:blipFill>
        <p:spPr>
          <a:xfrm>
            <a:off x="1000125" y="5294671"/>
            <a:ext cx="5095875" cy="828675"/>
          </a:xfrm>
          <a:prstGeom prst="rect">
            <a:avLst/>
          </a:prstGeom>
        </p:spPr>
      </p:pic>
      <p:cxnSp>
        <p:nvCxnSpPr>
          <p:cNvPr id="8" name="Conector reto 7">
            <a:extLst>
              <a:ext uri="{FF2B5EF4-FFF2-40B4-BE49-F238E27FC236}">
                <a16:creationId xmlns:a16="http://schemas.microsoft.com/office/drawing/2014/main" id="{44498CD5-CB8D-F636-55ED-A6A31FEFF757}"/>
              </a:ext>
            </a:extLst>
          </p:cNvPr>
          <p:cNvCxnSpPr>
            <a:cxnSpLocks/>
          </p:cNvCxnSpPr>
          <p:nvPr/>
        </p:nvCxnSpPr>
        <p:spPr>
          <a:xfrm flipH="1">
            <a:off x="2123767" y="4036909"/>
            <a:ext cx="648930" cy="12577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6380CFF6-D494-C5B9-172A-43D7271296E6}"/>
              </a:ext>
            </a:extLst>
          </p:cNvPr>
          <p:cNvPicPr>
            <a:picLocks noChangeAspect="1"/>
          </p:cNvPicPr>
          <p:nvPr/>
        </p:nvPicPr>
        <p:blipFill>
          <a:blip r:embed="rId4"/>
          <a:stretch>
            <a:fillRect/>
          </a:stretch>
        </p:blipFill>
        <p:spPr>
          <a:xfrm>
            <a:off x="7362671" y="4199296"/>
            <a:ext cx="4495800" cy="2190750"/>
          </a:xfrm>
          <a:prstGeom prst="rect">
            <a:avLst/>
          </a:prstGeom>
        </p:spPr>
      </p:pic>
      <p:cxnSp>
        <p:nvCxnSpPr>
          <p:cNvPr id="15" name="Conector reto 14">
            <a:extLst>
              <a:ext uri="{FF2B5EF4-FFF2-40B4-BE49-F238E27FC236}">
                <a16:creationId xmlns:a16="http://schemas.microsoft.com/office/drawing/2014/main" id="{F4C868FA-4606-1D0B-B3B8-AD48C3BF095B}"/>
              </a:ext>
            </a:extLst>
          </p:cNvPr>
          <p:cNvCxnSpPr>
            <a:cxnSpLocks/>
          </p:cNvCxnSpPr>
          <p:nvPr/>
        </p:nvCxnSpPr>
        <p:spPr>
          <a:xfrm flipH="1">
            <a:off x="10867410" y="3672348"/>
            <a:ext cx="429855" cy="225120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aixaDeTexto 1">
            <a:extLst>
              <a:ext uri="{FF2B5EF4-FFF2-40B4-BE49-F238E27FC236}">
                <a16:creationId xmlns:a16="http://schemas.microsoft.com/office/drawing/2014/main" id="{0C7C7966-94D2-4182-CF02-33FC35FB3F88}"/>
              </a:ext>
            </a:extLst>
          </p:cNvPr>
          <p:cNvSpPr txBox="1"/>
          <p:nvPr/>
        </p:nvSpPr>
        <p:spPr>
          <a:xfrm>
            <a:off x="8916640" y="2353489"/>
            <a:ext cx="2941831" cy="1077218"/>
          </a:xfrm>
          <a:prstGeom prst="rect">
            <a:avLst/>
          </a:prstGeom>
          <a:noFill/>
        </p:spPr>
        <p:txBody>
          <a:bodyPr wrap="none" rtlCol="0">
            <a:spAutoFit/>
          </a:bodyPr>
          <a:lstStyle/>
          <a:p>
            <a:r>
              <a:rPr lang="pt-BR" sz="3200" dirty="0">
                <a:solidFill>
                  <a:srgbClr val="C00000"/>
                </a:solidFill>
              </a:rPr>
              <a:t>Se houver </a:t>
            </a:r>
          </a:p>
          <a:p>
            <a:r>
              <a:rPr lang="pt-BR" sz="3200" dirty="0">
                <a:solidFill>
                  <a:srgbClr val="C00000"/>
                </a:solidFill>
              </a:rPr>
              <a:t>mais de um *</a:t>
            </a:r>
            <a:r>
              <a:rPr lang="pt-BR" sz="3200" dirty="0" err="1">
                <a:solidFill>
                  <a:srgbClr val="C00000"/>
                </a:solidFill>
              </a:rPr>
              <a:t>bib</a:t>
            </a:r>
            <a:endParaRPr lang="pt-BR" sz="3200" dirty="0">
              <a:solidFill>
                <a:srgbClr val="C00000"/>
              </a:solidFill>
            </a:endParaRPr>
          </a:p>
        </p:txBody>
      </p:sp>
    </p:spTree>
    <p:extLst>
      <p:ext uri="{BB962C8B-B14F-4D97-AF65-F5344CB8AC3E}">
        <p14:creationId xmlns:p14="http://schemas.microsoft.com/office/powerpoint/2010/main" val="3250244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26BBEEE-4438-68AD-C0E0-72FDF3176787}"/>
              </a:ext>
            </a:extLst>
          </p:cNvPr>
          <p:cNvPicPr>
            <a:picLocks noChangeAspect="1"/>
          </p:cNvPicPr>
          <p:nvPr/>
        </p:nvPicPr>
        <p:blipFill>
          <a:blip r:embed="rId2"/>
          <a:stretch>
            <a:fillRect/>
          </a:stretch>
        </p:blipFill>
        <p:spPr>
          <a:xfrm>
            <a:off x="0" y="1673"/>
            <a:ext cx="12192000" cy="6854653"/>
          </a:xfrm>
          <a:prstGeom prst="rect">
            <a:avLst/>
          </a:prstGeom>
        </p:spPr>
      </p:pic>
      <p:cxnSp>
        <p:nvCxnSpPr>
          <p:cNvPr id="2" name="Conector reto 1">
            <a:extLst>
              <a:ext uri="{FF2B5EF4-FFF2-40B4-BE49-F238E27FC236}">
                <a16:creationId xmlns:a16="http://schemas.microsoft.com/office/drawing/2014/main" id="{B9239BFE-F092-EE88-7429-37958F22655C}"/>
              </a:ext>
            </a:extLst>
          </p:cNvPr>
          <p:cNvCxnSpPr>
            <a:cxnSpLocks/>
          </p:cNvCxnSpPr>
          <p:nvPr/>
        </p:nvCxnSpPr>
        <p:spPr>
          <a:xfrm flipH="1">
            <a:off x="6096000" y="4107051"/>
            <a:ext cx="2820640" cy="52694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3B9275CB-6923-A8C6-FDD8-26D135803337}"/>
              </a:ext>
            </a:extLst>
          </p:cNvPr>
          <p:cNvSpPr txBox="1"/>
          <p:nvPr/>
        </p:nvSpPr>
        <p:spPr>
          <a:xfrm>
            <a:off x="8916640" y="3522276"/>
            <a:ext cx="2859501" cy="1077218"/>
          </a:xfrm>
          <a:prstGeom prst="rect">
            <a:avLst/>
          </a:prstGeom>
          <a:noFill/>
        </p:spPr>
        <p:txBody>
          <a:bodyPr wrap="none" rtlCol="0">
            <a:spAutoFit/>
          </a:bodyPr>
          <a:lstStyle/>
          <a:p>
            <a:r>
              <a:rPr lang="pt-BR" sz="3200" dirty="0">
                <a:solidFill>
                  <a:srgbClr val="C00000"/>
                </a:solidFill>
              </a:rPr>
              <a:t>Escolher padrão</a:t>
            </a:r>
          </a:p>
          <a:p>
            <a:r>
              <a:rPr lang="pt-BR" sz="3200" dirty="0">
                <a:solidFill>
                  <a:srgbClr val="C00000"/>
                </a:solidFill>
              </a:rPr>
              <a:t>desejado</a:t>
            </a:r>
          </a:p>
        </p:txBody>
      </p:sp>
    </p:spTree>
    <p:extLst>
      <p:ext uri="{BB962C8B-B14F-4D97-AF65-F5344CB8AC3E}">
        <p14:creationId xmlns:p14="http://schemas.microsoft.com/office/powerpoint/2010/main" val="10704733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829A7E2-70DC-2318-4410-1611A83C6E06}"/>
              </a:ext>
            </a:extLst>
          </p:cNvPr>
          <p:cNvPicPr>
            <a:picLocks noChangeAspect="1"/>
          </p:cNvPicPr>
          <p:nvPr/>
        </p:nvPicPr>
        <p:blipFill>
          <a:blip r:embed="rId2"/>
          <a:stretch>
            <a:fillRect/>
          </a:stretch>
        </p:blipFill>
        <p:spPr>
          <a:xfrm>
            <a:off x="0" y="1673"/>
            <a:ext cx="12192000" cy="6854653"/>
          </a:xfrm>
          <a:prstGeom prst="rect">
            <a:avLst/>
          </a:prstGeom>
        </p:spPr>
      </p:pic>
      <p:cxnSp>
        <p:nvCxnSpPr>
          <p:cNvPr id="2" name="Conector reto 1">
            <a:extLst>
              <a:ext uri="{FF2B5EF4-FFF2-40B4-BE49-F238E27FC236}">
                <a16:creationId xmlns:a16="http://schemas.microsoft.com/office/drawing/2014/main" id="{C6024BD5-F0B7-4893-C646-00085EF85BC4}"/>
              </a:ext>
            </a:extLst>
          </p:cNvPr>
          <p:cNvCxnSpPr>
            <a:cxnSpLocks/>
          </p:cNvCxnSpPr>
          <p:nvPr/>
        </p:nvCxnSpPr>
        <p:spPr>
          <a:xfrm flipH="1" flipV="1">
            <a:off x="7118888" y="3828081"/>
            <a:ext cx="2123217" cy="6220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CB44077-90E0-E8F1-B373-0DF37DF87D4C}"/>
              </a:ext>
            </a:extLst>
          </p:cNvPr>
          <p:cNvSpPr txBox="1"/>
          <p:nvPr/>
        </p:nvSpPr>
        <p:spPr>
          <a:xfrm>
            <a:off x="9242105" y="4157707"/>
            <a:ext cx="2567498" cy="584775"/>
          </a:xfrm>
          <a:prstGeom prst="rect">
            <a:avLst/>
          </a:prstGeom>
          <a:noFill/>
        </p:spPr>
        <p:txBody>
          <a:bodyPr wrap="none" rtlCol="0">
            <a:spAutoFit/>
          </a:bodyPr>
          <a:lstStyle/>
          <a:p>
            <a:r>
              <a:rPr lang="pt-BR" sz="3200" dirty="0">
                <a:solidFill>
                  <a:srgbClr val="C00000"/>
                </a:solidFill>
              </a:rPr>
              <a:t>Aspecto visual</a:t>
            </a:r>
          </a:p>
        </p:txBody>
      </p:sp>
    </p:spTree>
    <p:extLst>
      <p:ext uri="{BB962C8B-B14F-4D97-AF65-F5344CB8AC3E}">
        <p14:creationId xmlns:p14="http://schemas.microsoft.com/office/powerpoint/2010/main" val="5242030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13B351C-6082-5CD7-DC2D-733EB2D7C736}"/>
              </a:ext>
            </a:extLst>
          </p:cNvPr>
          <p:cNvPicPr>
            <a:picLocks noChangeAspect="1"/>
          </p:cNvPicPr>
          <p:nvPr/>
        </p:nvPicPr>
        <p:blipFill>
          <a:blip r:embed="rId2"/>
          <a:stretch>
            <a:fillRect/>
          </a:stretch>
        </p:blipFill>
        <p:spPr>
          <a:xfrm>
            <a:off x="0" y="1673"/>
            <a:ext cx="12192000" cy="6854653"/>
          </a:xfrm>
          <a:prstGeom prst="rect">
            <a:avLst/>
          </a:prstGeom>
        </p:spPr>
      </p:pic>
      <p:cxnSp>
        <p:nvCxnSpPr>
          <p:cNvPr id="2" name="Conector reto 1">
            <a:extLst>
              <a:ext uri="{FF2B5EF4-FFF2-40B4-BE49-F238E27FC236}">
                <a16:creationId xmlns:a16="http://schemas.microsoft.com/office/drawing/2014/main" id="{63B054DE-8E29-BAA2-5D7E-BB0E5EB35E03}"/>
              </a:ext>
            </a:extLst>
          </p:cNvPr>
          <p:cNvCxnSpPr>
            <a:cxnSpLocks/>
          </p:cNvCxnSpPr>
          <p:nvPr/>
        </p:nvCxnSpPr>
        <p:spPr>
          <a:xfrm flipH="1" flipV="1">
            <a:off x="2712203" y="3177153"/>
            <a:ext cx="4633994" cy="114687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4CBE7E08-DAF5-DAF4-C707-E74ADF7CD363}"/>
              </a:ext>
            </a:extLst>
          </p:cNvPr>
          <p:cNvSpPr txBox="1"/>
          <p:nvPr/>
        </p:nvSpPr>
        <p:spPr>
          <a:xfrm>
            <a:off x="7661277" y="4111212"/>
            <a:ext cx="3585212" cy="1569660"/>
          </a:xfrm>
          <a:prstGeom prst="rect">
            <a:avLst/>
          </a:prstGeom>
          <a:noFill/>
        </p:spPr>
        <p:txBody>
          <a:bodyPr wrap="none" rtlCol="0">
            <a:spAutoFit/>
          </a:bodyPr>
          <a:lstStyle/>
          <a:p>
            <a:r>
              <a:rPr lang="pt-BR" sz="3200" dirty="0">
                <a:solidFill>
                  <a:srgbClr val="C00000"/>
                </a:solidFill>
              </a:rPr>
              <a:t>Escolher padrão</a:t>
            </a:r>
          </a:p>
          <a:p>
            <a:r>
              <a:rPr lang="pt-BR" sz="3200" dirty="0">
                <a:solidFill>
                  <a:srgbClr val="C00000"/>
                </a:solidFill>
              </a:rPr>
              <a:t>desejado de acordo </a:t>
            </a:r>
          </a:p>
          <a:p>
            <a:r>
              <a:rPr lang="pt-BR" sz="3200" dirty="0">
                <a:solidFill>
                  <a:srgbClr val="C00000"/>
                </a:solidFill>
              </a:rPr>
              <a:t>com a revista</a:t>
            </a:r>
          </a:p>
        </p:txBody>
      </p:sp>
    </p:spTree>
    <p:extLst>
      <p:ext uri="{BB962C8B-B14F-4D97-AF65-F5344CB8AC3E}">
        <p14:creationId xmlns:p14="http://schemas.microsoft.com/office/powerpoint/2010/main" val="1259462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4A9E682-59B3-2319-94CB-0A37069A0A86}"/>
              </a:ext>
            </a:extLst>
          </p:cNvPr>
          <p:cNvPicPr>
            <a:picLocks noChangeAspect="1"/>
          </p:cNvPicPr>
          <p:nvPr/>
        </p:nvPicPr>
        <p:blipFill>
          <a:blip r:embed="rId2"/>
          <a:stretch>
            <a:fillRect/>
          </a:stretch>
        </p:blipFill>
        <p:spPr>
          <a:xfrm>
            <a:off x="466572" y="257175"/>
            <a:ext cx="4238625" cy="3171825"/>
          </a:xfrm>
          <a:prstGeom prst="rect">
            <a:avLst/>
          </a:prstGeom>
        </p:spPr>
      </p:pic>
      <p:pic>
        <p:nvPicPr>
          <p:cNvPr id="5" name="Imagem 4">
            <a:extLst>
              <a:ext uri="{FF2B5EF4-FFF2-40B4-BE49-F238E27FC236}">
                <a16:creationId xmlns:a16="http://schemas.microsoft.com/office/drawing/2014/main" id="{8D347725-7F6F-297E-B8C0-842422218E2C}"/>
              </a:ext>
            </a:extLst>
          </p:cNvPr>
          <p:cNvPicPr>
            <a:picLocks noChangeAspect="1"/>
          </p:cNvPicPr>
          <p:nvPr/>
        </p:nvPicPr>
        <p:blipFill>
          <a:blip r:embed="rId3"/>
          <a:stretch>
            <a:fillRect/>
          </a:stretch>
        </p:blipFill>
        <p:spPr>
          <a:xfrm>
            <a:off x="6312924" y="1862752"/>
            <a:ext cx="4610100" cy="3781425"/>
          </a:xfrm>
          <a:prstGeom prst="rect">
            <a:avLst/>
          </a:prstGeom>
        </p:spPr>
      </p:pic>
      <p:cxnSp>
        <p:nvCxnSpPr>
          <p:cNvPr id="6" name="Conector reto 5">
            <a:extLst>
              <a:ext uri="{FF2B5EF4-FFF2-40B4-BE49-F238E27FC236}">
                <a16:creationId xmlns:a16="http://schemas.microsoft.com/office/drawing/2014/main" id="{6987BE74-B59C-54EE-1CE9-7035DCD6BF79}"/>
              </a:ext>
            </a:extLst>
          </p:cNvPr>
          <p:cNvCxnSpPr>
            <a:cxnSpLocks/>
          </p:cNvCxnSpPr>
          <p:nvPr/>
        </p:nvCxnSpPr>
        <p:spPr>
          <a:xfrm>
            <a:off x="9955162" y="5383162"/>
            <a:ext cx="1327354" cy="9443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81BCE260-2305-50BD-68EA-FD4D9381D579}"/>
              </a:ext>
            </a:extLst>
          </p:cNvPr>
          <p:cNvPicPr>
            <a:picLocks noChangeAspect="1"/>
          </p:cNvPicPr>
          <p:nvPr/>
        </p:nvPicPr>
        <p:blipFill>
          <a:blip r:embed="rId4"/>
          <a:stretch>
            <a:fillRect/>
          </a:stretch>
        </p:blipFill>
        <p:spPr>
          <a:xfrm>
            <a:off x="526027" y="4254603"/>
            <a:ext cx="4914900" cy="2171700"/>
          </a:xfrm>
          <a:prstGeom prst="rect">
            <a:avLst/>
          </a:prstGeom>
        </p:spPr>
      </p:pic>
      <p:cxnSp>
        <p:nvCxnSpPr>
          <p:cNvPr id="13" name="Conector reto 12">
            <a:extLst>
              <a:ext uri="{FF2B5EF4-FFF2-40B4-BE49-F238E27FC236}">
                <a16:creationId xmlns:a16="http://schemas.microsoft.com/office/drawing/2014/main" id="{2ED75443-6EBF-2215-F3E2-24980DB20FC9}"/>
              </a:ext>
            </a:extLst>
          </p:cNvPr>
          <p:cNvCxnSpPr>
            <a:cxnSpLocks/>
          </p:cNvCxnSpPr>
          <p:nvPr/>
        </p:nvCxnSpPr>
        <p:spPr>
          <a:xfrm>
            <a:off x="4114800" y="6179574"/>
            <a:ext cx="2636275" cy="4212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804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43745C1-BABD-EFEB-3414-1252A4F1ADE9}"/>
              </a:ext>
            </a:extLst>
          </p:cNvPr>
          <p:cNvPicPr>
            <a:picLocks noChangeAspect="1"/>
          </p:cNvPicPr>
          <p:nvPr/>
        </p:nvPicPr>
        <p:blipFill>
          <a:blip r:embed="rId2"/>
          <a:stretch>
            <a:fillRect/>
          </a:stretch>
        </p:blipFill>
        <p:spPr>
          <a:xfrm>
            <a:off x="0" y="1673"/>
            <a:ext cx="12192000" cy="6854653"/>
          </a:xfrm>
          <a:prstGeom prst="rect">
            <a:avLst/>
          </a:prstGeom>
        </p:spPr>
      </p:pic>
      <p:cxnSp>
        <p:nvCxnSpPr>
          <p:cNvPr id="2" name="Conector reto 1">
            <a:extLst>
              <a:ext uri="{FF2B5EF4-FFF2-40B4-BE49-F238E27FC236}">
                <a16:creationId xmlns:a16="http://schemas.microsoft.com/office/drawing/2014/main" id="{9784F1EF-E5FD-748E-5B8B-8084C3F7BB59}"/>
              </a:ext>
            </a:extLst>
          </p:cNvPr>
          <p:cNvCxnSpPr>
            <a:cxnSpLocks/>
          </p:cNvCxnSpPr>
          <p:nvPr/>
        </p:nvCxnSpPr>
        <p:spPr>
          <a:xfrm>
            <a:off x="2123268" y="4293031"/>
            <a:ext cx="2092271" cy="8059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3A8937C1-FFEF-9E9C-2763-213654B47E34}"/>
              </a:ext>
            </a:extLst>
          </p:cNvPr>
          <p:cNvSpPr txBox="1"/>
          <p:nvPr/>
        </p:nvSpPr>
        <p:spPr>
          <a:xfrm>
            <a:off x="693517" y="3754422"/>
            <a:ext cx="2859501" cy="1077218"/>
          </a:xfrm>
          <a:prstGeom prst="rect">
            <a:avLst/>
          </a:prstGeom>
          <a:noFill/>
        </p:spPr>
        <p:txBody>
          <a:bodyPr wrap="square" rtlCol="0">
            <a:spAutoFit/>
          </a:bodyPr>
          <a:lstStyle/>
          <a:p>
            <a:r>
              <a:rPr lang="pt-BR" sz="3200" dirty="0">
                <a:solidFill>
                  <a:srgbClr val="C00000"/>
                </a:solidFill>
              </a:rPr>
              <a:t>padrão</a:t>
            </a:r>
          </a:p>
          <a:p>
            <a:r>
              <a:rPr lang="pt-BR" sz="3200" dirty="0">
                <a:solidFill>
                  <a:srgbClr val="C00000"/>
                </a:solidFill>
              </a:rPr>
              <a:t>desejado</a:t>
            </a:r>
          </a:p>
        </p:txBody>
      </p:sp>
    </p:spTree>
    <p:extLst>
      <p:ext uri="{BB962C8B-B14F-4D97-AF65-F5344CB8AC3E}">
        <p14:creationId xmlns:p14="http://schemas.microsoft.com/office/powerpoint/2010/main" val="578037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B54375B-75E5-D60D-EC98-E0DD7D7B35CF}"/>
              </a:ext>
            </a:extLst>
          </p:cNvPr>
          <p:cNvPicPr>
            <a:picLocks noChangeAspect="1"/>
          </p:cNvPicPr>
          <p:nvPr/>
        </p:nvPicPr>
        <p:blipFill>
          <a:blip r:embed="rId2"/>
          <a:stretch>
            <a:fillRect/>
          </a:stretch>
        </p:blipFill>
        <p:spPr>
          <a:xfrm>
            <a:off x="0" y="1673"/>
            <a:ext cx="12192000" cy="6854653"/>
          </a:xfrm>
          <a:prstGeom prst="rect">
            <a:avLst/>
          </a:prstGeom>
        </p:spPr>
      </p:pic>
      <p:cxnSp>
        <p:nvCxnSpPr>
          <p:cNvPr id="2" name="Conector reto 1">
            <a:extLst>
              <a:ext uri="{FF2B5EF4-FFF2-40B4-BE49-F238E27FC236}">
                <a16:creationId xmlns:a16="http://schemas.microsoft.com/office/drawing/2014/main" id="{E18C81AA-C82A-3C45-A67B-9E9B42891204}"/>
              </a:ext>
            </a:extLst>
          </p:cNvPr>
          <p:cNvCxnSpPr>
            <a:cxnSpLocks/>
          </p:cNvCxnSpPr>
          <p:nvPr/>
        </p:nvCxnSpPr>
        <p:spPr>
          <a:xfrm flipH="1" flipV="1">
            <a:off x="4695986" y="2092271"/>
            <a:ext cx="3037668" cy="143000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FFCF05FD-B239-B02D-73E3-D3B7DD8ADE7B}"/>
              </a:ext>
            </a:extLst>
          </p:cNvPr>
          <p:cNvSpPr txBox="1"/>
          <p:nvPr/>
        </p:nvSpPr>
        <p:spPr>
          <a:xfrm>
            <a:off x="7733654" y="3510938"/>
            <a:ext cx="1142877" cy="584775"/>
          </a:xfrm>
          <a:prstGeom prst="rect">
            <a:avLst/>
          </a:prstGeom>
          <a:noFill/>
        </p:spPr>
        <p:txBody>
          <a:bodyPr wrap="none" rtlCol="0">
            <a:spAutoFit/>
          </a:bodyPr>
          <a:lstStyle/>
          <a:p>
            <a:r>
              <a:rPr lang="pt-BR" sz="3200" dirty="0">
                <a:solidFill>
                  <a:srgbClr val="C00000"/>
                </a:solidFill>
              </a:rPr>
              <a:t>Outra</a:t>
            </a:r>
          </a:p>
        </p:txBody>
      </p:sp>
    </p:spTree>
    <p:extLst>
      <p:ext uri="{BB962C8B-B14F-4D97-AF65-F5344CB8AC3E}">
        <p14:creationId xmlns:p14="http://schemas.microsoft.com/office/powerpoint/2010/main" val="4188979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E13031E-3880-C5C8-0CD5-487D66F23AC3}"/>
              </a:ext>
            </a:extLst>
          </p:cNvPr>
          <p:cNvPicPr>
            <a:picLocks noChangeAspect="1"/>
          </p:cNvPicPr>
          <p:nvPr/>
        </p:nvPicPr>
        <p:blipFill>
          <a:blip r:embed="rId2"/>
          <a:stretch>
            <a:fillRect/>
          </a:stretch>
        </p:blipFill>
        <p:spPr>
          <a:xfrm>
            <a:off x="0" y="1673"/>
            <a:ext cx="12192000" cy="6854653"/>
          </a:xfrm>
          <a:prstGeom prst="rect">
            <a:avLst/>
          </a:prstGeom>
        </p:spPr>
      </p:pic>
      <p:cxnSp>
        <p:nvCxnSpPr>
          <p:cNvPr id="2" name="Conector reto 1">
            <a:extLst>
              <a:ext uri="{FF2B5EF4-FFF2-40B4-BE49-F238E27FC236}">
                <a16:creationId xmlns:a16="http://schemas.microsoft.com/office/drawing/2014/main" id="{7F559C11-1157-2835-C3CD-3052E511461D}"/>
              </a:ext>
            </a:extLst>
          </p:cNvPr>
          <p:cNvCxnSpPr>
            <a:cxnSpLocks/>
          </p:cNvCxnSpPr>
          <p:nvPr/>
        </p:nvCxnSpPr>
        <p:spPr>
          <a:xfrm flipH="1" flipV="1">
            <a:off x="5119607" y="2913681"/>
            <a:ext cx="1591159" cy="151883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19F3C778-A647-71D1-1157-362B3A93F2DB}"/>
              </a:ext>
            </a:extLst>
          </p:cNvPr>
          <p:cNvSpPr txBox="1"/>
          <p:nvPr/>
        </p:nvSpPr>
        <p:spPr>
          <a:xfrm>
            <a:off x="6948356" y="4204202"/>
            <a:ext cx="2859501" cy="1077218"/>
          </a:xfrm>
          <a:prstGeom prst="rect">
            <a:avLst/>
          </a:prstGeom>
          <a:noFill/>
        </p:spPr>
        <p:txBody>
          <a:bodyPr wrap="none" rtlCol="0">
            <a:spAutoFit/>
          </a:bodyPr>
          <a:lstStyle/>
          <a:p>
            <a:r>
              <a:rPr lang="pt-BR" sz="3200" dirty="0">
                <a:solidFill>
                  <a:srgbClr val="C00000"/>
                </a:solidFill>
              </a:rPr>
              <a:t>Escolher padrão</a:t>
            </a:r>
          </a:p>
          <a:p>
            <a:r>
              <a:rPr lang="pt-BR" sz="3200" dirty="0">
                <a:solidFill>
                  <a:srgbClr val="C00000"/>
                </a:solidFill>
              </a:rPr>
              <a:t>desejado</a:t>
            </a:r>
          </a:p>
        </p:txBody>
      </p:sp>
    </p:spTree>
    <p:extLst>
      <p:ext uri="{BB962C8B-B14F-4D97-AF65-F5344CB8AC3E}">
        <p14:creationId xmlns:p14="http://schemas.microsoft.com/office/powerpoint/2010/main" val="92566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6A061-60B9-AD3F-1D3A-A79C7983946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36F62DDC-327E-F850-C2BF-E12444B15DFE}"/>
              </a:ext>
            </a:extLst>
          </p:cNvPr>
          <p:cNvSpPr txBox="1"/>
          <p:nvPr/>
        </p:nvSpPr>
        <p:spPr>
          <a:xfrm>
            <a:off x="235975" y="262194"/>
            <a:ext cx="9984658" cy="2246769"/>
          </a:xfrm>
          <a:prstGeom prst="rect">
            <a:avLst/>
          </a:prstGeom>
          <a:noFill/>
        </p:spPr>
        <p:txBody>
          <a:bodyPr wrap="square" rtlCol="0">
            <a:spAutoFit/>
          </a:bodyPr>
          <a:lstStyle/>
          <a:p>
            <a:r>
              <a:rPr lang="pt-BR" sz="2800" b="1" dirty="0"/>
              <a:t>Etapa: </a:t>
            </a:r>
          </a:p>
          <a:p>
            <a:r>
              <a:rPr lang="pt-BR" sz="2800" b="1" dirty="0">
                <a:solidFill>
                  <a:srgbClr val="C00000"/>
                </a:solidFill>
              </a:rPr>
              <a:t>- Checar se o PDF imprime ok</a:t>
            </a:r>
          </a:p>
          <a:p>
            <a:r>
              <a:rPr lang="pt-BR" sz="2800" b="1" dirty="0">
                <a:solidFill>
                  <a:srgbClr val="C00000"/>
                </a:solidFill>
              </a:rPr>
              <a:t> </a:t>
            </a:r>
          </a:p>
          <a:p>
            <a:endParaRPr lang="pt-BR" sz="2800" b="1" dirty="0">
              <a:solidFill>
                <a:srgbClr val="C00000"/>
              </a:solidFill>
            </a:endParaRPr>
          </a:p>
          <a:p>
            <a:r>
              <a:rPr lang="pt-BR" sz="2800" b="1" dirty="0">
                <a:solidFill>
                  <a:srgbClr val="C00000"/>
                </a:solidFill>
              </a:rPr>
              <a:t>	</a:t>
            </a:r>
            <a:endParaRPr lang="pt-BR" sz="2800" b="1" dirty="0"/>
          </a:p>
        </p:txBody>
      </p:sp>
      <p:pic>
        <p:nvPicPr>
          <p:cNvPr id="6" name="Imagem 5">
            <a:extLst>
              <a:ext uri="{FF2B5EF4-FFF2-40B4-BE49-F238E27FC236}">
                <a16:creationId xmlns:a16="http://schemas.microsoft.com/office/drawing/2014/main" id="{50400EFB-3693-A354-148D-370E09065894}"/>
              </a:ext>
            </a:extLst>
          </p:cNvPr>
          <p:cNvPicPr>
            <a:picLocks noChangeAspect="1"/>
          </p:cNvPicPr>
          <p:nvPr/>
        </p:nvPicPr>
        <p:blipFill>
          <a:blip r:embed="rId2"/>
          <a:stretch>
            <a:fillRect/>
          </a:stretch>
        </p:blipFill>
        <p:spPr>
          <a:xfrm>
            <a:off x="2315685" y="1385578"/>
            <a:ext cx="7560629" cy="5978473"/>
          </a:xfrm>
          <a:prstGeom prst="rect">
            <a:avLst/>
          </a:prstGeom>
        </p:spPr>
      </p:pic>
      <p:pic>
        <p:nvPicPr>
          <p:cNvPr id="18434" name="Picture 2" descr="PDF Reader - PDF Viewer – Apps no Google Play">
            <a:extLst>
              <a:ext uri="{FF2B5EF4-FFF2-40B4-BE49-F238E27FC236}">
                <a16:creationId xmlns:a16="http://schemas.microsoft.com/office/drawing/2014/main" id="{20B776DD-9F68-0F86-B4B1-7D41FAD3F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934" y="400694"/>
            <a:ext cx="1200329"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4563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764B-8EB3-F3EC-9C2D-20BB813950CB}"/>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7AD6528F-4D6A-64FD-5A17-173AE548DEDD}"/>
              </a:ext>
            </a:extLst>
          </p:cNvPr>
          <p:cNvSpPr txBox="1"/>
          <p:nvPr/>
        </p:nvSpPr>
        <p:spPr>
          <a:xfrm>
            <a:off x="235975" y="259078"/>
            <a:ext cx="9984658" cy="646331"/>
          </a:xfrm>
          <a:prstGeom prst="rect">
            <a:avLst/>
          </a:prstGeom>
          <a:noFill/>
        </p:spPr>
        <p:txBody>
          <a:bodyPr wrap="square" rtlCol="0">
            <a:spAutoFit/>
          </a:bodyPr>
          <a:lstStyle/>
          <a:p>
            <a:r>
              <a:rPr lang="pt-BR" b="1" dirty="0">
                <a:solidFill>
                  <a:srgbClr val="C00000"/>
                </a:solidFill>
              </a:rPr>
              <a:t>Etapa: </a:t>
            </a:r>
          </a:p>
          <a:p>
            <a:r>
              <a:rPr lang="pt-BR" b="1" dirty="0">
                <a:solidFill>
                  <a:srgbClr val="C00000"/>
                </a:solidFill>
              </a:rPr>
              <a:t>- Montar um SHINY DOC</a:t>
            </a:r>
            <a:endParaRPr lang="pt-BR" b="1" dirty="0"/>
          </a:p>
        </p:txBody>
      </p:sp>
      <p:pic>
        <p:nvPicPr>
          <p:cNvPr id="3" name="Picture 2" descr="R Markdown">
            <a:extLst>
              <a:ext uri="{FF2B5EF4-FFF2-40B4-BE49-F238E27FC236}">
                <a16:creationId xmlns:a16="http://schemas.microsoft.com/office/drawing/2014/main" id="{7752AA94-2B41-7B5D-4CB6-0BAE987BF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0502" y="6068213"/>
            <a:ext cx="555523" cy="6432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hiny RStudio hex sticker adesivo - Stickers Devs">
            <a:extLst>
              <a:ext uri="{FF2B5EF4-FFF2-40B4-BE49-F238E27FC236}">
                <a16:creationId xmlns:a16="http://schemas.microsoft.com/office/drawing/2014/main" id="{374CF218-45A9-C2BE-814C-877AACAF8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8295" y="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F6183498-CD25-3ACE-DD06-E21697134747}"/>
              </a:ext>
            </a:extLst>
          </p:cNvPr>
          <p:cNvPicPr>
            <a:picLocks noChangeAspect="1"/>
          </p:cNvPicPr>
          <p:nvPr/>
        </p:nvPicPr>
        <p:blipFill>
          <a:blip r:embed="rId4"/>
          <a:stretch>
            <a:fillRect/>
          </a:stretch>
        </p:blipFill>
        <p:spPr>
          <a:xfrm>
            <a:off x="3308248" y="1054970"/>
            <a:ext cx="6081590" cy="5419572"/>
          </a:xfrm>
          <a:prstGeom prst="rect">
            <a:avLst/>
          </a:prstGeom>
        </p:spPr>
      </p:pic>
    </p:spTree>
    <p:extLst>
      <p:ext uri="{BB962C8B-B14F-4D97-AF65-F5344CB8AC3E}">
        <p14:creationId xmlns:p14="http://schemas.microsoft.com/office/powerpoint/2010/main" val="2290734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5BE1A-3868-8455-6716-B3709DEA2FA4}"/>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4CFA6495-BD47-BB81-D181-413D5DB42AB4}"/>
              </a:ext>
            </a:extLst>
          </p:cNvPr>
          <p:cNvSpPr txBox="1"/>
          <p:nvPr/>
        </p:nvSpPr>
        <p:spPr>
          <a:xfrm>
            <a:off x="353962" y="863762"/>
            <a:ext cx="9984658" cy="1477328"/>
          </a:xfrm>
          <a:prstGeom prst="rect">
            <a:avLst/>
          </a:prstGeom>
          <a:noFill/>
        </p:spPr>
        <p:txBody>
          <a:bodyPr wrap="square" rtlCol="0">
            <a:spAutoFit/>
          </a:bodyPr>
          <a:lstStyle/>
          <a:p>
            <a:r>
              <a:rPr lang="pt-BR" b="1" dirty="0">
                <a:solidFill>
                  <a:srgbClr val="C00000"/>
                </a:solidFill>
              </a:rPr>
              <a:t>Etapa: </a:t>
            </a:r>
          </a:p>
          <a:p>
            <a:r>
              <a:rPr lang="pt-BR" b="1" dirty="0">
                <a:solidFill>
                  <a:srgbClr val="C00000"/>
                </a:solidFill>
              </a:rPr>
              <a:t>- Montar um SHINY DOC</a:t>
            </a:r>
            <a:endParaRPr lang="pt-BR" b="1" dirty="0"/>
          </a:p>
          <a:p>
            <a:r>
              <a:rPr lang="pt-BR" b="1" dirty="0">
                <a:solidFill>
                  <a:srgbClr val="C00000"/>
                </a:solidFill>
              </a:rPr>
              <a:t> </a:t>
            </a:r>
          </a:p>
          <a:p>
            <a:endParaRPr lang="pt-BR" b="1" dirty="0">
              <a:solidFill>
                <a:srgbClr val="C00000"/>
              </a:solidFill>
            </a:endParaRPr>
          </a:p>
          <a:p>
            <a:r>
              <a:rPr lang="pt-BR" b="1" dirty="0">
                <a:solidFill>
                  <a:srgbClr val="C00000"/>
                </a:solidFill>
              </a:rPr>
              <a:t>	</a:t>
            </a:r>
            <a:endParaRPr lang="pt-BR" b="1" dirty="0"/>
          </a:p>
        </p:txBody>
      </p:sp>
      <p:pic>
        <p:nvPicPr>
          <p:cNvPr id="3" name="Picture 2" descr="R Markdown">
            <a:extLst>
              <a:ext uri="{FF2B5EF4-FFF2-40B4-BE49-F238E27FC236}">
                <a16:creationId xmlns:a16="http://schemas.microsoft.com/office/drawing/2014/main" id="{44ACA6D9-8887-E853-8A74-0BB392779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0502" y="6068213"/>
            <a:ext cx="555523" cy="643237"/>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E0878A9-B8B0-B30E-58FA-D167C278D32D}"/>
              </a:ext>
            </a:extLst>
          </p:cNvPr>
          <p:cNvSpPr txBox="1"/>
          <p:nvPr/>
        </p:nvSpPr>
        <p:spPr>
          <a:xfrm>
            <a:off x="152919" y="90757"/>
            <a:ext cx="8694820" cy="400110"/>
          </a:xfrm>
          <a:prstGeom prst="rect">
            <a:avLst/>
          </a:prstGeom>
          <a:noFill/>
        </p:spPr>
        <p:txBody>
          <a:bodyPr wrap="square" rtlCol="0">
            <a:spAutoFit/>
          </a:bodyPr>
          <a:lstStyle>
            <a:defPPr>
              <a:defRPr lang="pt-BR"/>
            </a:defPPr>
            <a:lvl1pPr>
              <a:defRPr sz="4800" b="1"/>
            </a:lvl1pPr>
          </a:lstStyle>
          <a:p>
            <a:r>
              <a:rPr lang="pt-BR" sz="2000" dirty="0"/>
              <a:t>MÓDULO 5</a:t>
            </a:r>
            <a:r>
              <a:rPr lang="pt-BR" sz="2000" b="0" dirty="0"/>
              <a:t> - Relatórios reprodutíveis – Prof. Hernani Ramos</a:t>
            </a:r>
          </a:p>
        </p:txBody>
      </p:sp>
      <p:pic>
        <p:nvPicPr>
          <p:cNvPr id="6" name="Imagem 5">
            <a:extLst>
              <a:ext uri="{FF2B5EF4-FFF2-40B4-BE49-F238E27FC236}">
                <a16:creationId xmlns:a16="http://schemas.microsoft.com/office/drawing/2014/main" id="{AD45A912-2F1D-9D89-C1A0-5AAF09B85434}"/>
              </a:ext>
            </a:extLst>
          </p:cNvPr>
          <p:cNvPicPr>
            <a:picLocks noChangeAspect="1"/>
          </p:cNvPicPr>
          <p:nvPr/>
        </p:nvPicPr>
        <p:blipFill>
          <a:blip r:embed="rId3"/>
          <a:stretch>
            <a:fillRect/>
          </a:stretch>
        </p:blipFill>
        <p:spPr>
          <a:xfrm>
            <a:off x="3148012" y="1685925"/>
            <a:ext cx="5895975" cy="3486150"/>
          </a:xfrm>
          <a:prstGeom prst="rect">
            <a:avLst/>
          </a:prstGeom>
        </p:spPr>
      </p:pic>
      <p:pic>
        <p:nvPicPr>
          <p:cNvPr id="8" name="Picture 2" descr="Shiny RStudio hex sticker adesivo - Stickers Devs">
            <a:extLst>
              <a:ext uri="{FF2B5EF4-FFF2-40B4-BE49-F238E27FC236}">
                <a16:creationId xmlns:a16="http://schemas.microsoft.com/office/drawing/2014/main" id="{EF52705E-F822-277A-2189-1C3F3B085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295" y="0"/>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251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943CD-5C1C-6C7C-A779-E96D3E73C61E}"/>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224E01FF-12D6-8DCE-7C8A-D65886765E3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106547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D57148E-1B80-0381-4ED7-29C0F280788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798168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FE667EA-CB7F-ECCA-C67A-01BCAF7B3136}"/>
              </a:ext>
            </a:extLst>
          </p:cNvPr>
          <p:cNvPicPr>
            <a:picLocks noChangeAspect="1"/>
          </p:cNvPicPr>
          <p:nvPr/>
        </p:nvPicPr>
        <p:blipFill>
          <a:blip r:embed="rId2"/>
          <a:stretch>
            <a:fillRect/>
          </a:stretch>
        </p:blipFill>
        <p:spPr>
          <a:xfrm>
            <a:off x="3529012" y="1133475"/>
            <a:ext cx="5133975" cy="4591050"/>
          </a:xfrm>
          <a:prstGeom prst="rect">
            <a:avLst/>
          </a:prstGeom>
        </p:spPr>
      </p:pic>
      <p:pic>
        <p:nvPicPr>
          <p:cNvPr id="2050" name="Picture 2" descr="Shiny RStudio hex sticker adesivo - Stickers Devs">
            <a:extLst>
              <a:ext uri="{FF2B5EF4-FFF2-40B4-BE49-F238E27FC236}">
                <a16:creationId xmlns:a16="http://schemas.microsoft.com/office/drawing/2014/main" id="{3449121A-913F-6EC5-A1D2-182E69973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8295" y="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 Markdown">
            <a:extLst>
              <a:ext uri="{FF2B5EF4-FFF2-40B4-BE49-F238E27FC236}">
                <a16:creationId xmlns:a16="http://schemas.microsoft.com/office/drawing/2014/main" id="{895412D6-D9D4-38ED-3829-4E64EB250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0502" y="6068213"/>
            <a:ext cx="555523" cy="64323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9223EB9-91F0-0A91-136A-130B19C15459}"/>
              </a:ext>
            </a:extLst>
          </p:cNvPr>
          <p:cNvSpPr txBox="1"/>
          <p:nvPr/>
        </p:nvSpPr>
        <p:spPr>
          <a:xfrm>
            <a:off x="353962" y="863762"/>
            <a:ext cx="9984658" cy="1754326"/>
          </a:xfrm>
          <a:prstGeom prst="rect">
            <a:avLst/>
          </a:prstGeom>
          <a:noFill/>
        </p:spPr>
        <p:txBody>
          <a:bodyPr wrap="square" rtlCol="0">
            <a:spAutoFit/>
          </a:bodyPr>
          <a:lstStyle/>
          <a:p>
            <a:r>
              <a:rPr lang="pt-BR" b="1" dirty="0">
                <a:solidFill>
                  <a:srgbClr val="C00000"/>
                </a:solidFill>
              </a:rPr>
              <a:t>Etapa: </a:t>
            </a:r>
          </a:p>
          <a:p>
            <a:r>
              <a:rPr lang="pt-BR" b="1" dirty="0">
                <a:solidFill>
                  <a:srgbClr val="C00000"/>
                </a:solidFill>
              </a:rPr>
              <a:t>- Montar uma apresentação </a:t>
            </a:r>
          </a:p>
          <a:p>
            <a:r>
              <a:rPr lang="pt-BR" b="1" dirty="0">
                <a:solidFill>
                  <a:srgbClr val="C00000"/>
                </a:solidFill>
              </a:rPr>
              <a:t>  em formato SHINY</a:t>
            </a:r>
            <a:endParaRPr lang="pt-BR" b="1" dirty="0"/>
          </a:p>
          <a:p>
            <a:r>
              <a:rPr lang="pt-BR" b="1" dirty="0">
                <a:solidFill>
                  <a:srgbClr val="C00000"/>
                </a:solidFill>
              </a:rPr>
              <a:t> </a:t>
            </a:r>
          </a:p>
          <a:p>
            <a:endParaRPr lang="pt-BR" b="1" dirty="0">
              <a:solidFill>
                <a:srgbClr val="C00000"/>
              </a:solidFill>
            </a:endParaRPr>
          </a:p>
          <a:p>
            <a:r>
              <a:rPr lang="pt-BR" b="1" dirty="0">
                <a:solidFill>
                  <a:srgbClr val="C00000"/>
                </a:solidFill>
              </a:rPr>
              <a:t>	</a:t>
            </a:r>
            <a:endParaRPr lang="pt-BR" b="1" dirty="0"/>
          </a:p>
        </p:txBody>
      </p:sp>
      <p:sp>
        <p:nvSpPr>
          <p:cNvPr id="6" name="CaixaDeTexto 5">
            <a:extLst>
              <a:ext uri="{FF2B5EF4-FFF2-40B4-BE49-F238E27FC236}">
                <a16:creationId xmlns:a16="http://schemas.microsoft.com/office/drawing/2014/main" id="{9CADCF71-D288-D3E0-D778-14A0A8CB5755}"/>
              </a:ext>
            </a:extLst>
          </p:cNvPr>
          <p:cNvSpPr txBox="1"/>
          <p:nvPr/>
        </p:nvSpPr>
        <p:spPr>
          <a:xfrm>
            <a:off x="152919" y="90757"/>
            <a:ext cx="8694820" cy="400110"/>
          </a:xfrm>
          <a:prstGeom prst="rect">
            <a:avLst/>
          </a:prstGeom>
          <a:noFill/>
        </p:spPr>
        <p:txBody>
          <a:bodyPr wrap="square" rtlCol="0">
            <a:spAutoFit/>
          </a:bodyPr>
          <a:lstStyle>
            <a:defPPr>
              <a:defRPr lang="pt-BR"/>
            </a:defPPr>
            <a:lvl1pPr>
              <a:defRPr sz="4800" b="1"/>
            </a:lvl1pPr>
          </a:lstStyle>
          <a:p>
            <a:r>
              <a:rPr lang="pt-BR" sz="2000" dirty="0"/>
              <a:t>MÓDULO 5</a:t>
            </a:r>
            <a:r>
              <a:rPr lang="pt-BR" sz="2000" b="0" dirty="0"/>
              <a:t> - Relatórios reprodutíveis – Prof. Hernani Ramos</a:t>
            </a:r>
          </a:p>
        </p:txBody>
      </p:sp>
    </p:spTree>
    <p:extLst>
      <p:ext uri="{BB962C8B-B14F-4D97-AF65-F5344CB8AC3E}">
        <p14:creationId xmlns:p14="http://schemas.microsoft.com/office/powerpoint/2010/main" val="3311270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5B1BA-094F-2F57-C198-A309E5A4E8A4}"/>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1C1EEF00-939F-70EF-988E-8B169851F0CE}"/>
              </a:ext>
            </a:extLst>
          </p:cNvPr>
          <p:cNvPicPr>
            <a:picLocks noChangeAspect="1"/>
          </p:cNvPicPr>
          <p:nvPr/>
        </p:nvPicPr>
        <p:blipFill>
          <a:blip r:embed="rId2"/>
          <a:stretch>
            <a:fillRect/>
          </a:stretch>
        </p:blipFill>
        <p:spPr>
          <a:xfrm>
            <a:off x="904875" y="166687"/>
            <a:ext cx="10382250" cy="6524625"/>
          </a:xfrm>
          <a:prstGeom prst="rect">
            <a:avLst/>
          </a:prstGeom>
        </p:spPr>
      </p:pic>
    </p:spTree>
    <p:extLst>
      <p:ext uri="{BB962C8B-B14F-4D97-AF65-F5344CB8AC3E}">
        <p14:creationId xmlns:p14="http://schemas.microsoft.com/office/powerpoint/2010/main" val="3372075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A12BE-1E36-E0AE-10B6-CDB11DB2D868}"/>
            </a:ext>
          </a:extLst>
        </p:cNvPr>
        <p:cNvGrpSpPr/>
        <p:nvPr/>
      </p:nvGrpSpPr>
      <p:grpSpPr>
        <a:xfrm>
          <a:off x="0" y="0"/>
          <a:ext cx="0" cy="0"/>
          <a:chOff x="0" y="0"/>
          <a:chExt cx="0" cy="0"/>
        </a:xfrm>
      </p:grpSpPr>
      <p:pic>
        <p:nvPicPr>
          <p:cNvPr id="1026" name="Picture 2" descr="R Interface to Quarto Markdown Publishing System • quarto">
            <a:extLst>
              <a:ext uri="{FF2B5EF4-FFF2-40B4-BE49-F238E27FC236}">
                <a16:creationId xmlns:a16="http://schemas.microsoft.com/office/drawing/2014/main" id="{5557808C-7056-7097-43E3-A2AB9305A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76915FA0-DFD1-FCB3-6839-4766E1716F2D}"/>
              </a:ext>
            </a:extLst>
          </p:cNvPr>
          <p:cNvSpPr txBox="1"/>
          <p:nvPr/>
        </p:nvSpPr>
        <p:spPr>
          <a:xfrm>
            <a:off x="619433" y="2784810"/>
            <a:ext cx="9984658" cy="1200329"/>
          </a:xfrm>
          <a:prstGeom prst="rect">
            <a:avLst/>
          </a:prstGeom>
          <a:noFill/>
        </p:spPr>
        <p:txBody>
          <a:bodyPr wrap="square" rtlCol="0">
            <a:spAutoFit/>
          </a:bodyPr>
          <a:lstStyle/>
          <a:p>
            <a:r>
              <a:rPr lang="pt-BR" b="1" dirty="0"/>
              <a:t>Etapa:</a:t>
            </a:r>
          </a:p>
          <a:p>
            <a:r>
              <a:rPr lang="pt-BR" b="1" dirty="0">
                <a:solidFill>
                  <a:srgbClr val="C00000"/>
                </a:solidFill>
              </a:rPr>
              <a:t>- Abrir Quarto </a:t>
            </a:r>
            <a:r>
              <a:rPr lang="pt-BR" b="1" dirty="0" err="1">
                <a:solidFill>
                  <a:srgbClr val="C00000"/>
                </a:solidFill>
              </a:rPr>
              <a:t>Document</a:t>
            </a:r>
            <a:endParaRPr lang="pt-BR" b="1" dirty="0">
              <a:solidFill>
                <a:srgbClr val="C00000"/>
              </a:solidFill>
            </a:endParaRPr>
          </a:p>
          <a:p>
            <a:endParaRPr lang="pt-BR" b="1" dirty="0">
              <a:solidFill>
                <a:srgbClr val="C00000"/>
              </a:solidFill>
            </a:endParaRPr>
          </a:p>
          <a:p>
            <a:endParaRPr lang="pt-BR" b="1" dirty="0"/>
          </a:p>
        </p:txBody>
      </p:sp>
      <p:sp>
        <p:nvSpPr>
          <p:cNvPr id="3" name="CaixaDeTexto 2">
            <a:extLst>
              <a:ext uri="{FF2B5EF4-FFF2-40B4-BE49-F238E27FC236}">
                <a16:creationId xmlns:a16="http://schemas.microsoft.com/office/drawing/2014/main" id="{87F23966-7BB6-0F3D-3B21-1521927612B5}"/>
              </a:ext>
            </a:extLst>
          </p:cNvPr>
          <p:cNvSpPr txBox="1"/>
          <p:nvPr/>
        </p:nvSpPr>
        <p:spPr>
          <a:xfrm>
            <a:off x="433138" y="340543"/>
            <a:ext cx="8694820" cy="2246769"/>
          </a:xfrm>
          <a:prstGeom prst="rect">
            <a:avLst/>
          </a:prstGeom>
          <a:noFill/>
        </p:spPr>
        <p:txBody>
          <a:bodyPr wrap="square" rtlCol="0">
            <a:spAutoFit/>
          </a:bodyPr>
          <a:lstStyle>
            <a:defPPr>
              <a:defRPr lang="pt-BR"/>
            </a:defPPr>
            <a:lvl1pPr>
              <a:defRPr sz="4800" b="1"/>
            </a:lvl1pPr>
          </a:lstStyle>
          <a:p>
            <a:r>
              <a:rPr lang="pt-BR" dirty="0"/>
              <a:t>MÓDULO 5 – parte 2</a:t>
            </a:r>
            <a:endParaRPr lang="pt-BR" b="0" dirty="0"/>
          </a:p>
          <a:p>
            <a:pPr fontAlgn="base"/>
            <a:r>
              <a:rPr lang="pt-BR" sz="2000" dirty="0"/>
              <a:t>FLUXO DE TRABALHO REPRODUTÍVEL COM DADOS ECOLÓGICOS EM R</a:t>
            </a:r>
          </a:p>
          <a:p>
            <a:pPr fontAlgn="base"/>
            <a:endParaRPr lang="pt-BR" sz="2000" dirty="0"/>
          </a:p>
          <a:p>
            <a:pPr fontAlgn="base"/>
            <a:r>
              <a:rPr lang="pt-BR" sz="3200" b="0" dirty="0">
                <a:solidFill>
                  <a:srgbClr val="0070C0"/>
                </a:solidFill>
              </a:rPr>
              <a:t>Relatórios em formato Quarto</a:t>
            </a:r>
          </a:p>
          <a:p>
            <a:pPr fontAlgn="base"/>
            <a:endParaRPr lang="pt-BR" sz="2000" dirty="0"/>
          </a:p>
        </p:txBody>
      </p:sp>
      <p:pic>
        <p:nvPicPr>
          <p:cNvPr id="5" name="Imagem 4">
            <a:extLst>
              <a:ext uri="{FF2B5EF4-FFF2-40B4-BE49-F238E27FC236}">
                <a16:creationId xmlns:a16="http://schemas.microsoft.com/office/drawing/2014/main" id="{6313FF98-CED7-7CA4-D4D3-3015DF772810}"/>
              </a:ext>
            </a:extLst>
          </p:cNvPr>
          <p:cNvPicPr>
            <a:picLocks noChangeAspect="1"/>
          </p:cNvPicPr>
          <p:nvPr/>
        </p:nvPicPr>
        <p:blipFill>
          <a:blip r:embed="rId3"/>
          <a:stretch>
            <a:fillRect/>
          </a:stretch>
        </p:blipFill>
        <p:spPr>
          <a:xfrm>
            <a:off x="4645742" y="2990809"/>
            <a:ext cx="3935976" cy="3308815"/>
          </a:xfrm>
          <a:prstGeom prst="rect">
            <a:avLst/>
          </a:prstGeom>
        </p:spPr>
      </p:pic>
    </p:spTree>
    <p:extLst>
      <p:ext uri="{BB962C8B-B14F-4D97-AF65-F5344CB8AC3E}">
        <p14:creationId xmlns:p14="http://schemas.microsoft.com/office/powerpoint/2010/main" val="14727839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31E87-7350-94C4-43D1-B556BC77B400}"/>
            </a:ext>
          </a:extLst>
        </p:cNvPr>
        <p:cNvGrpSpPr/>
        <p:nvPr/>
      </p:nvGrpSpPr>
      <p:grpSpPr>
        <a:xfrm>
          <a:off x="0" y="0"/>
          <a:ext cx="0" cy="0"/>
          <a:chOff x="0" y="0"/>
          <a:chExt cx="0" cy="0"/>
        </a:xfrm>
      </p:grpSpPr>
      <p:pic>
        <p:nvPicPr>
          <p:cNvPr id="1026" name="Picture 2" descr="R Interface to Quarto Markdown Publishing System • quarto">
            <a:extLst>
              <a:ext uri="{FF2B5EF4-FFF2-40B4-BE49-F238E27FC236}">
                <a16:creationId xmlns:a16="http://schemas.microsoft.com/office/drawing/2014/main" id="{426FC5B1-F3B6-B402-D16B-9940E4A6E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D4F0A101-6B49-F574-6859-DEC0DE014F4B}"/>
              </a:ext>
            </a:extLst>
          </p:cNvPr>
          <p:cNvSpPr txBox="1"/>
          <p:nvPr/>
        </p:nvSpPr>
        <p:spPr>
          <a:xfrm>
            <a:off x="619433" y="2784810"/>
            <a:ext cx="9984658" cy="1200329"/>
          </a:xfrm>
          <a:prstGeom prst="rect">
            <a:avLst/>
          </a:prstGeom>
          <a:noFill/>
        </p:spPr>
        <p:txBody>
          <a:bodyPr wrap="square" rtlCol="0">
            <a:spAutoFit/>
          </a:bodyPr>
          <a:lstStyle/>
          <a:p>
            <a:r>
              <a:rPr lang="pt-BR" b="1" dirty="0"/>
              <a:t>Etapa:</a:t>
            </a:r>
          </a:p>
          <a:p>
            <a:r>
              <a:rPr lang="pt-BR" b="1" dirty="0">
                <a:solidFill>
                  <a:srgbClr val="C00000"/>
                </a:solidFill>
              </a:rPr>
              <a:t>- Abrir Quarto </a:t>
            </a:r>
            <a:r>
              <a:rPr lang="pt-BR" b="1" dirty="0" err="1">
                <a:solidFill>
                  <a:srgbClr val="C00000"/>
                </a:solidFill>
              </a:rPr>
              <a:t>Document</a:t>
            </a:r>
            <a:endParaRPr lang="pt-BR" b="1" dirty="0">
              <a:solidFill>
                <a:srgbClr val="C00000"/>
              </a:solidFill>
            </a:endParaRPr>
          </a:p>
          <a:p>
            <a:endParaRPr lang="pt-BR" b="1" dirty="0">
              <a:solidFill>
                <a:srgbClr val="C00000"/>
              </a:solidFill>
            </a:endParaRPr>
          </a:p>
          <a:p>
            <a:endParaRPr lang="pt-BR" b="1" dirty="0"/>
          </a:p>
        </p:txBody>
      </p:sp>
      <p:sp>
        <p:nvSpPr>
          <p:cNvPr id="3" name="CaixaDeTexto 2">
            <a:extLst>
              <a:ext uri="{FF2B5EF4-FFF2-40B4-BE49-F238E27FC236}">
                <a16:creationId xmlns:a16="http://schemas.microsoft.com/office/drawing/2014/main" id="{9A3B2745-6EFC-D700-A9A7-A50DD07CDFF7}"/>
              </a:ext>
            </a:extLst>
          </p:cNvPr>
          <p:cNvSpPr txBox="1"/>
          <p:nvPr/>
        </p:nvSpPr>
        <p:spPr>
          <a:xfrm>
            <a:off x="433138" y="340543"/>
            <a:ext cx="8694820" cy="2246769"/>
          </a:xfrm>
          <a:prstGeom prst="rect">
            <a:avLst/>
          </a:prstGeom>
          <a:noFill/>
        </p:spPr>
        <p:txBody>
          <a:bodyPr wrap="square" rtlCol="0">
            <a:spAutoFit/>
          </a:bodyPr>
          <a:lstStyle>
            <a:defPPr>
              <a:defRPr lang="pt-BR"/>
            </a:defPPr>
            <a:lvl1pPr>
              <a:defRPr sz="4800" b="1"/>
            </a:lvl1pPr>
          </a:lstStyle>
          <a:p>
            <a:r>
              <a:rPr lang="pt-BR" dirty="0"/>
              <a:t>MÓDULO 5 – parte 2</a:t>
            </a:r>
            <a:endParaRPr lang="pt-BR" b="0" dirty="0"/>
          </a:p>
          <a:p>
            <a:pPr fontAlgn="base"/>
            <a:r>
              <a:rPr lang="pt-BR" sz="2000" dirty="0"/>
              <a:t>FLUXO DE TRABALHO REPRODUTÍVEL COM DADOS ECOLÓGICOS EM R</a:t>
            </a:r>
          </a:p>
          <a:p>
            <a:pPr fontAlgn="base"/>
            <a:endParaRPr lang="pt-BR" sz="2000" dirty="0"/>
          </a:p>
          <a:p>
            <a:pPr fontAlgn="base"/>
            <a:r>
              <a:rPr lang="pt-BR" sz="3200" b="0" dirty="0">
                <a:solidFill>
                  <a:srgbClr val="0070C0"/>
                </a:solidFill>
              </a:rPr>
              <a:t>Relatórios em formato Quarto</a:t>
            </a:r>
          </a:p>
          <a:p>
            <a:pPr fontAlgn="base"/>
            <a:endParaRPr lang="pt-BR" sz="2000" dirty="0"/>
          </a:p>
        </p:txBody>
      </p:sp>
      <p:pic>
        <p:nvPicPr>
          <p:cNvPr id="5" name="Imagem 4">
            <a:extLst>
              <a:ext uri="{FF2B5EF4-FFF2-40B4-BE49-F238E27FC236}">
                <a16:creationId xmlns:a16="http://schemas.microsoft.com/office/drawing/2014/main" id="{7126DA87-FB32-5A5F-FA30-5207A6E01350}"/>
              </a:ext>
            </a:extLst>
          </p:cNvPr>
          <p:cNvPicPr>
            <a:picLocks noChangeAspect="1"/>
          </p:cNvPicPr>
          <p:nvPr/>
        </p:nvPicPr>
        <p:blipFill>
          <a:blip r:embed="rId3"/>
          <a:stretch>
            <a:fillRect/>
          </a:stretch>
        </p:blipFill>
        <p:spPr>
          <a:xfrm>
            <a:off x="4645742" y="2990809"/>
            <a:ext cx="3935976" cy="3308815"/>
          </a:xfrm>
          <a:prstGeom prst="rect">
            <a:avLst/>
          </a:prstGeom>
        </p:spPr>
      </p:pic>
    </p:spTree>
    <p:extLst>
      <p:ext uri="{BB962C8B-B14F-4D97-AF65-F5344CB8AC3E}">
        <p14:creationId xmlns:p14="http://schemas.microsoft.com/office/powerpoint/2010/main" val="4022775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314FB-D982-09C1-5891-62C9BC06837E}"/>
            </a:ext>
          </a:extLst>
        </p:cNvPr>
        <p:cNvGrpSpPr/>
        <p:nvPr/>
      </p:nvGrpSpPr>
      <p:grpSpPr>
        <a:xfrm>
          <a:off x="0" y="0"/>
          <a:ext cx="0" cy="0"/>
          <a:chOff x="0" y="0"/>
          <a:chExt cx="0" cy="0"/>
        </a:xfrm>
      </p:grpSpPr>
      <p:pic>
        <p:nvPicPr>
          <p:cNvPr id="4" name="Picture 2" descr="R Interface to Quarto Markdown Publishing System • quarto">
            <a:extLst>
              <a:ext uri="{FF2B5EF4-FFF2-40B4-BE49-F238E27FC236}">
                <a16:creationId xmlns:a16="http://schemas.microsoft.com/office/drawing/2014/main" id="{18369C32-932C-5F1C-743C-1A9BAE418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523" y="546459"/>
            <a:ext cx="228600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EB9554F7-BB11-4AE3-7605-AFE66340E9F8}"/>
              </a:ext>
            </a:extLst>
          </p:cNvPr>
          <p:cNvPicPr>
            <a:picLocks noChangeAspect="1"/>
          </p:cNvPicPr>
          <p:nvPr/>
        </p:nvPicPr>
        <p:blipFill>
          <a:blip r:embed="rId3"/>
          <a:stretch>
            <a:fillRect/>
          </a:stretch>
        </p:blipFill>
        <p:spPr>
          <a:xfrm>
            <a:off x="3486150" y="971550"/>
            <a:ext cx="5219700" cy="4914900"/>
          </a:xfrm>
          <a:prstGeom prst="rect">
            <a:avLst/>
          </a:prstGeom>
        </p:spPr>
      </p:pic>
      <p:pic>
        <p:nvPicPr>
          <p:cNvPr id="2050" name="Picture 2" descr="Project Jupyter | Try Jupyter">
            <a:extLst>
              <a:ext uri="{FF2B5EF4-FFF2-40B4-BE49-F238E27FC236}">
                <a16:creationId xmlns:a16="http://schemas.microsoft.com/office/drawing/2014/main" id="{055E10D8-E930-1F9F-DA52-033E3FD67D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80" r="21582"/>
          <a:stretch>
            <a:fillRect/>
          </a:stretch>
        </p:blipFill>
        <p:spPr bwMode="auto">
          <a:xfrm>
            <a:off x="385913" y="2365682"/>
            <a:ext cx="2403987" cy="21266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stall Python 3 | CityU STC Student Worker Center">
            <a:extLst>
              <a:ext uri="{FF2B5EF4-FFF2-40B4-BE49-F238E27FC236}">
                <a16:creationId xmlns:a16="http://schemas.microsoft.com/office/drawing/2014/main" id="{C6D0F887-FA88-D612-AB93-2EC528705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813" y="4674471"/>
            <a:ext cx="1667335" cy="1667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541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8E4A8-4A1E-64DB-FAD7-30C9685A7946}"/>
            </a:ext>
          </a:extLst>
        </p:cNvPr>
        <p:cNvGrpSpPr/>
        <p:nvPr/>
      </p:nvGrpSpPr>
      <p:grpSpPr>
        <a:xfrm>
          <a:off x="0" y="0"/>
          <a:ext cx="0" cy="0"/>
          <a:chOff x="0" y="0"/>
          <a:chExt cx="0" cy="0"/>
        </a:xfrm>
      </p:grpSpPr>
      <p:pic>
        <p:nvPicPr>
          <p:cNvPr id="4" name="Picture 2" descr="R Interface to Quarto Markdown Publishing System • quarto">
            <a:extLst>
              <a:ext uri="{FF2B5EF4-FFF2-40B4-BE49-F238E27FC236}">
                <a16:creationId xmlns:a16="http://schemas.microsoft.com/office/drawing/2014/main" id="{F8C6BF1D-F449-71A5-AC94-C279E7355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40" y="1710147"/>
            <a:ext cx="1046285" cy="120758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D58FD6EF-FF8B-021C-3031-9E1E0A126AB2}"/>
              </a:ext>
            </a:extLst>
          </p:cNvPr>
          <p:cNvPicPr>
            <a:picLocks noChangeAspect="1"/>
          </p:cNvPicPr>
          <p:nvPr/>
        </p:nvPicPr>
        <p:blipFill>
          <a:blip r:embed="rId3"/>
          <a:srcRect r="29959" b="5570"/>
          <a:stretch>
            <a:fillRect/>
          </a:stretch>
        </p:blipFill>
        <p:spPr>
          <a:xfrm>
            <a:off x="2580689" y="192565"/>
            <a:ext cx="8539316" cy="6472869"/>
          </a:xfrm>
          <a:prstGeom prst="rect">
            <a:avLst/>
          </a:prstGeom>
        </p:spPr>
      </p:pic>
      <p:pic>
        <p:nvPicPr>
          <p:cNvPr id="7" name="Picture 2" descr="Project Jupyter | Try Jupyter">
            <a:extLst>
              <a:ext uri="{FF2B5EF4-FFF2-40B4-BE49-F238E27FC236}">
                <a16:creationId xmlns:a16="http://schemas.microsoft.com/office/drawing/2014/main" id="{B4500BB8-0DEF-6F15-7EB2-FFCA3D3107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80" r="21582"/>
          <a:stretch>
            <a:fillRect/>
          </a:stretch>
        </p:blipFill>
        <p:spPr bwMode="auto">
          <a:xfrm>
            <a:off x="149385" y="3429000"/>
            <a:ext cx="1543766" cy="13656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nstall Python 3 | CityU STC Student Worker Center">
            <a:extLst>
              <a:ext uri="{FF2B5EF4-FFF2-40B4-BE49-F238E27FC236}">
                <a16:creationId xmlns:a16="http://schemas.microsoft.com/office/drawing/2014/main" id="{B8F34074-B65E-1DB7-4780-B0D46D5C2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914" y="5116923"/>
            <a:ext cx="1070711" cy="107071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de Seta Reta 8">
            <a:extLst>
              <a:ext uri="{FF2B5EF4-FFF2-40B4-BE49-F238E27FC236}">
                <a16:creationId xmlns:a16="http://schemas.microsoft.com/office/drawing/2014/main" id="{0535F49C-E80E-21E3-862B-10923A055664}"/>
              </a:ext>
            </a:extLst>
          </p:cNvPr>
          <p:cNvCxnSpPr>
            <a:cxnSpLocks/>
          </p:cNvCxnSpPr>
          <p:nvPr/>
        </p:nvCxnSpPr>
        <p:spPr>
          <a:xfrm flipH="1" flipV="1">
            <a:off x="5737123" y="5652278"/>
            <a:ext cx="1002891" cy="7816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550834"/>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6946</TotalTime>
  <Words>1201</Words>
  <Application>Microsoft Office PowerPoint</Application>
  <PresentationFormat>Widescreen</PresentationFormat>
  <Paragraphs>285</Paragraphs>
  <Slides>120</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120</vt:i4>
      </vt:variant>
    </vt:vector>
  </HeadingPairs>
  <TitlesOfParts>
    <vt:vector size="127" baseType="lpstr">
      <vt:lpstr>Arial</vt:lpstr>
      <vt:lpstr>Calibri</vt:lpstr>
      <vt:lpstr>Calibri Light</vt:lpstr>
      <vt:lpstr>Courier</vt:lpstr>
      <vt:lpstr>Gabriola</vt:lpstr>
      <vt:lpstr>Tempus Sans ITC</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MEU PPT</vt:lpstr>
      <vt:lpstr>R Markdown</vt:lpstr>
      <vt:lpstr>Slide with Bullets</vt:lpstr>
      <vt:lpstr>Slide with R Output</vt:lpstr>
      <vt:lpstr>Slide with Plot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HERNANI GOMES DA CUNHA RAMOS</dc:creator>
  <cp:lastModifiedBy>HERNANI GOMES DA CUNHA RAMOS</cp:lastModifiedBy>
  <cp:revision>17</cp:revision>
  <dcterms:created xsi:type="dcterms:W3CDTF">2025-09-15T17:28:04Z</dcterms:created>
  <dcterms:modified xsi:type="dcterms:W3CDTF">2025-10-01T23:38:47Z</dcterms:modified>
</cp:coreProperties>
</file>